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838" r:id="rId2"/>
    <p:sldMasterId id="2147483844" r:id="rId3"/>
  </p:sldMasterIdLst>
  <p:notesMasterIdLst>
    <p:notesMasterId r:id="rId14"/>
  </p:notesMasterIdLst>
  <p:sldIdLst>
    <p:sldId id="256" r:id="rId4"/>
    <p:sldId id="699" r:id="rId5"/>
    <p:sldId id="698" r:id="rId6"/>
    <p:sldId id="363" r:id="rId7"/>
    <p:sldId id="705" r:id="rId8"/>
    <p:sldId id="707" r:id="rId9"/>
    <p:sldId id="752" r:id="rId10"/>
    <p:sldId id="730" r:id="rId11"/>
    <p:sldId id="709" r:id="rId12"/>
    <p:sldId id="73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lesh Sreedharan" initials="SS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4D"/>
    <a:srgbClr val="F0AB00"/>
    <a:srgbClr val="0076A3"/>
    <a:srgbClr val="71105E"/>
    <a:srgbClr val="CD0034"/>
    <a:srgbClr val="00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19" autoAdjust="0"/>
    <p:restoredTop sz="86523" autoAdjust="0"/>
  </p:normalViewPr>
  <p:slideViewPr>
    <p:cSldViewPr snapToGrid="0" snapToObjects="1">
      <p:cViewPr varScale="1">
        <p:scale>
          <a:sx n="74" d="100"/>
          <a:sy n="74" d="100"/>
        </p:scale>
        <p:origin x="76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/>
              <a:t>Domestic Auto Sales in India 2012 to 2018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34734997980462E-2"/>
          <c:y val="0.24159192481246497"/>
          <c:w val="0.43704208604684835"/>
          <c:h val="0.721308578134023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89-0246-8EA2-D94E5790BB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89-0246-8EA2-D94E5790BB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89-0246-8EA2-D94E5790BB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89-0246-8EA2-D94E5790BBF2}"/>
              </c:ext>
            </c:extLst>
          </c:dPt>
          <c:cat>
            <c:strRef>
              <c:f>'[Chart in Microsoft PowerPoint]Sheet1'!$C$16:$C$19</c:f>
              <c:strCache>
                <c:ptCount val="4"/>
                <c:pt idx="0">
                  <c:v>Passenger Vehicles</c:v>
                </c:pt>
                <c:pt idx="1">
                  <c:v>Commercial Vehicles</c:v>
                </c:pt>
                <c:pt idx="2">
                  <c:v>Three Wheelers</c:v>
                </c:pt>
                <c:pt idx="3">
                  <c:v>Two Wheelers</c:v>
                </c:pt>
              </c:strCache>
            </c:strRef>
          </c:cat>
          <c:val>
            <c:numRef>
              <c:f>'[Chart in Microsoft PowerPoint]Sheet1'!$D$16:$D$19</c:f>
              <c:numCache>
                <c:formatCode>General</c:formatCode>
                <c:ptCount val="4"/>
                <c:pt idx="0">
                  <c:v>13.71</c:v>
                </c:pt>
                <c:pt idx="1">
                  <c:v>3.49</c:v>
                </c:pt>
                <c:pt idx="2">
                  <c:v>2.63</c:v>
                </c:pt>
                <c:pt idx="3">
                  <c:v>80.180000000000007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89-0246-8EA2-D94E5790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2547277390681"/>
          <c:y val="0.19440370153659106"/>
          <c:w val="0.31828600427382031"/>
          <c:h val="0.71900344324229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/>
              <a:t>Percentage of cars sold in India </a:t>
            </a:r>
          </a:p>
        </c:rich>
      </c:tx>
      <c:layout>
        <c:manualLayout>
          <c:xMode val="edge"/>
          <c:yMode val="edge"/>
          <c:x val="0.22545096396465011"/>
          <c:y val="3.3263909836469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10417623833893"/>
          <c:y val="0.15394271186425879"/>
          <c:w val="0.62165139908161082"/>
          <c:h val="0.529660537871310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₹500,000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2.82</c:v>
                </c:pt>
                <c:pt idx="1">
                  <c:v>28.85</c:v>
                </c:pt>
                <c:pt idx="2">
                  <c:v>27.43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0-3A41-87FE-30302E47C3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₹500K to 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55.49</c:v>
                </c:pt>
                <c:pt idx="1">
                  <c:v>54.96</c:v>
                </c:pt>
                <c:pt idx="2">
                  <c:v>56.48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0-3A41-87FE-30302E47C3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₹1 to 1.5 million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15.29</c:v>
                </c:pt>
                <c:pt idx="1">
                  <c:v>15.23</c:v>
                </c:pt>
                <c:pt idx="2">
                  <c:v>14.65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0-3A41-87FE-30302E47C3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Above ₹1.5 million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1.2</c:v>
                </c:pt>
                <c:pt idx="1">
                  <c:v>0.96</c:v>
                </c:pt>
                <c:pt idx="2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0-3A41-87FE-30302E47C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5542736"/>
        <c:axId val="1571288576"/>
      </c:barChart>
      <c:catAx>
        <c:axId val="157554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71288576"/>
        <c:crosses val="autoZero"/>
        <c:auto val="1"/>
        <c:lblAlgn val="ctr"/>
        <c:lblOffset val="100"/>
        <c:noMultiLvlLbl val="0"/>
      </c:catAx>
      <c:valAx>
        <c:axId val="157128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7554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945201306087945E-2"/>
          <c:y val="0.77483432433883614"/>
          <c:w val="0.83320598402523727"/>
          <c:h val="0.13923390858361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9-B240-8BB5-F7B47B791647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9-B240-8BB5-F7B47B79164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F9-B240-8BB5-F7B47B79164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F9-B240-8BB5-F7B47B79164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F9-B240-8BB5-F7B47B791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0.27891</cdr:x>
      <cdr:y>0.43464</cdr:y>
    </cdr:from>
    <cdr:to>
      <cdr:x>0.72109</cdr:x>
      <cdr:y>0.56536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43DA52E-D00A-2143-B644-1610E3D7EEBB}"/>
            </a:ext>
          </a:extLst>
        </cdr:cNvPr>
        <cdr:cNvSpPr txBox="1"/>
      </cdr:nvSpPr>
      <cdr:spPr>
        <a:xfrm xmlns:a="http://schemas.openxmlformats.org/drawingml/2006/main">
          <a:off x="876290" y="1562083"/>
          <a:ext cx="1389225" cy="469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latin typeface="Century Gothic" panose="020B0502020202020204" pitchFamily="34" charset="0"/>
            </a:rPr>
            <a:t>4 Pillars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3550-5B5F-438B-9188-D5E77AFB709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BADB6-7250-4768-82E4-908AF9D3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ADB6-7250-4768-82E4-908AF9D3F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7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dirty="0">
                <a:latin typeface="Century Gothic" panose="020B0502020202020204" pitchFamily="34" charset="0"/>
              </a:rPr>
              <a:t>Improved air quality </a:t>
            </a:r>
          </a:p>
          <a:p>
            <a:pPr lvl="0"/>
            <a:r>
              <a:rPr lang="en-US" sz="1200" dirty="0">
                <a:latin typeface="Century Gothic" panose="020B0502020202020204" pitchFamily="34" charset="0"/>
              </a:rPr>
              <a:t>Reduced dependence on imported fuel</a:t>
            </a:r>
            <a:endParaRPr lang="en-IN" sz="1200" dirty="0">
              <a:latin typeface="Century Gothic" panose="020B0502020202020204" pitchFamily="34" charset="0"/>
            </a:endParaRPr>
          </a:p>
          <a:p>
            <a:pPr lvl="0"/>
            <a:r>
              <a:rPr lang="en-US" sz="1200" dirty="0">
                <a:latin typeface="Century Gothic" panose="020B0502020202020204" pitchFamily="34" charset="0"/>
              </a:rPr>
              <a:t>Reduced emission of Greenhouse Gases </a:t>
            </a:r>
          </a:p>
          <a:p>
            <a:pPr lvl="0"/>
            <a:r>
              <a:rPr lang="en-US" sz="1200" dirty="0">
                <a:latin typeface="Century Gothic" panose="020B0502020202020204" pitchFamily="34" charset="0"/>
              </a:rPr>
              <a:t>Increased share of renewables with battery storage systems </a:t>
            </a:r>
            <a:endParaRPr lang="en-IN" sz="1200" dirty="0">
              <a:latin typeface="Century Gothic" panose="020B0502020202020204" pitchFamily="34" charset="0"/>
            </a:endParaRPr>
          </a:p>
          <a:p>
            <a:pPr lvl="0"/>
            <a:r>
              <a:rPr lang="en-US" sz="1200" dirty="0">
                <a:latin typeface="Century Gothic" panose="020B0502020202020204" pitchFamily="34" charset="0"/>
              </a:rPr>
              <a:t>Contributes to improved Plant Load Factor (PLF)   </a:t>
            </a:r>
            <a:endParaRPr lang="en-IN" sz="1200" dirty="0">
              <a:latin typeface="Century Gothic" panose="020B0502020202020204" pitchFamily="34" charset="0"/>
            </a:endParaRPr>
          </a:p>
          <a:p>
            <a:pPr lvl="0"/>
            <a:r>
              <a:rPr lang="en-US" sz="1200" dirty="0">
                <a:latin typeface="Century Gothic" panose="020B0502020202020204" pitchFamily="34" charset="0"/>
              </a:rPr>
              <a:t>Be a leader in a rapidly growing global market</a:t>
            </a:r>
            <a:endParaRPr lang="en-IN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ADB6-7250-4768-82E4-908AF9D3F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0329C-91F7-CD43-B485-EB526DB269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0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Do not understand the bar-chart. Is it </a:t>
            </a:r>
            <a:r>
              <a:rPr lang="en-IN" dirty="0" err="1"/>
              <a:t>fro</a:t>
            </a:r>
            <a:r>
              <a:rPr lang="en-IN" dirty="0"/>
              <a:t> passenger vehicles alone?</a:t>
            </a:r>
          </a:p>
          <a:p>
            <a:endParaRPr lang="en-IN" dirty="0"/>
          </a:p>
          <a:p>
            <a:r>
              <a:rPr lang="en-IN" dirty="0"/>
              <a:t>Re-arrange the charts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ADB6-7250-4768-82E4-908AF9D3F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ADB6-7250-4768-82E4-908AF9D3F4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7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ADB6-7250-4768-82E4-908AF9D3F4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14.jpeg"/><Relationship Id="rId4" Type="http://schemas.openxmlformats.org/officeDocument/2006/relationships/tags" Target="../tags/tag19.xml"/><Relationship Id="rId9" Type="http://schemas.openxmlformats.org/officeDocument/2006/relationships/image" Target="../media/image1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5.emf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7" y="-1"/>
            <a:ext cx="5063316" cy="999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3" y="6407149"/>
            <a:ext cx="10737851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63" y="2700868"/>
            <a:ext cx="10738821" cy="2495551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63" y="5511800"/>
            <a:ext cx="10738821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1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923"/>
            <a:ext cx="3699911" cy="22484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029"/>
            <a:ext cx="3699911" cy="22663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029"/>
            <a:ext cx="3699911" cy="2266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1540" y="6416675"/>
            <a:ext cx="1709489" cy="35877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029"/>
            <a:ext cx="3699911" cy="2266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029"/>
            <a:ext cx="3699911" cy="2266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3" y="6407150"/>
            <a:ext cx="10737851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63" y="2184401"/>
            <a:ext cx="10738821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63" y="5503336"/>
            <a:ext cx="10738821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1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66" y="-1"/>
            <a:ext cx="5232201" cy="137724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>
                <a:solidFill>
                  <a:prstClr val="black"/>
                </a:solidFill>
              </a:rPr>
              <a:pPr/>
              <a:t>10/30/19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old-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923"/>
            <a:ext cx="3699911" cy="224847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7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3" y="6407149"/>
            <a:ext cx="10737851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63" y="2184401"/>
            <a:ext cx="10738821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63" y="5503335"/>
            <a:ext cx="10738821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1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7" y="2"/>
            <a:ext cx="5051124" cy="9971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7187FCB1-8A4D-4301-9896-11C54B8947AA}" type="datetime1">
              <a:rPr lang="en-IN" smtClean="0"/>
              <a:t>30/10/19</a:t>
            </a:fld>
            <a:endParaRPr lang="en-IN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31" y="6367194"/>
            <a:ext cx="999067" cy="365125"/>
          </a:xfrm>
        </p:spPr>
        <p:txBody>
          <a:bodyPr/>
          <a:lstStyle>
            <a:lvl1pPr algn="r">
              <a:defRPr/>
            </a:lvl1pPr>
          </a:lstStyle>
          <a:p>
            <a:fld id="{3D13666C-0283-4872-9EBB-11C135658DC6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1" name="L-Shape 20"/>
          <p:cNvSpPr/>
          <p:nvPr userDrawn="1"/>
        </p:nvSpPr>
        <p:spPr>
          <a:xfrm rot="5400000">
            <a:off x="71331" y="-147398"/>
            <a:ext cx="1584176" cy="1824203"/>
          </a:xfrm>
          <a:prstGeom prst="corner">
            <a:avLst>
              <a:gd name="adj1" fmla="val 50000"/>
              <a:gd name="adj2" fmla="val 12306"/>
            </a:avLst>
          </a:prstGeom>
          <a:solidFill>
            <a:srgbClr val="FFB343"/>
          </a:solidFill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12019879" y="0"/>
            <a:ext cx="17212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0" y="6471874"/>
            <a:ext cx="3648784" cy="2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2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2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C:\Users\Diana Shirley Paul\Desktop\Diana WIP\Sep\19\title-page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-1620"/>
            <a:ext cx="12194159" cy="68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McK Title Elements" hidden="1"/>
          <p:cNvGrpSpPr/>
          <p:nvPr userDrawn="1">
            <p:custDataLst>
              <p:tags r:id="rId4"/>
            </p:custDataLst>
          </p:nvPr>
        </p:nvGrpSpPr>
        <p:grpSpPr bwMode="auto">
          <a:xfrm>
            <a:off x="680334" y="5517811"/>
            <a:ext cx="6714780" cy="695058"/>
            <a:chOff x="2640013" y="5407965"/>
            <a:chExt cx="4935538" cy="681221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407965"/>
              <a:ext cx="4935538" cy="2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37" dirty="0">
                  <a:solidFill>
                    <a:srgbClr val="FFFFFF"/>
                  </a:solidFill>
                  <a:latin typeface="Proxima Nova Rg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806480"/>
              <a:ext cx="4935538" cy="2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37" dirty="0">
                  <a:solidFill>
                    <a:srgbClr val="FFFFFF"/>
                  </a:solidFill>
                  <a:latin typeface="Proxima Nova Rg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auto">
          <a:xfrm>
            <a:off x="680334" y="846804"/>
            <a:ext cx="9103503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65" b="1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7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auto">
          <a:xfrm>
            <a:off x="680333" y="2397550"/>
            <a:ext cx="9103503" cy="314028"/>
          </a:xfrm>
        </p:spPr>
        <p:txBody>
          <a:bodyPr>
            <a:spAutoFit/>
          </a:bodyPr>
          <a:lstStyle>
            <a:lvl1pPr>
              <a:defRPr sz="2041" b="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1693507" y="6565711"/>
            <a:ext cx="193963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32962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 algn="r"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965752"/>
            <a:ext cx="7092757" cy="910681"/>
          </a:xfrm>
        </p:spPr>
        <p:txBody>
          <a:bodyPr/>
          <a:lstStyle>
            <a:lvl1pPr>
              <a:defRPr sz="1632"/>
            </a:lvl1pPr>
            <a:lvl2pPr>
              <a:defRPr sz="1632"/>
            </a:lvl2pPr>
            <a:lvl3pPr>
              <a:defRPr sz="1428"/>
            </a:lvl3pPr>
            <a:lvl4pPr>
              <a:defRPr sz="1224"/>
            </a:lvl4pPr>
            <a:lvl5pPr>
              <a:defRPr sz="2041"/>
            </a:lvl5pPr>
            <a:lvl6pPr>
              <a:defRPr sz="2041"/>
            </a:lvl6pPr>
            <a:lvl7pPr>
              <a:defRPr sz="2041"/>
            </a:lvl7pPr>
            <a:lvl8pPr>
              <a:defRPr sz="2041"/>
            </a:lvl8pPr>
            <a:lvl9pPr>
              <a:defRPr sz="20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532965"/>
            <a:ext cx="4011084" cy="251222"/>
          </a:xfrm>
        </p:spPr>
        <p:txBody>
          <a:bodyPr/>
          <a:lstStyle>
            <a:lvl1pPr marL="0" indent="0">
              <a:buNone/>
              <a:defRPr sz="1632"/>
            </a:lvl1pPr>
            <a:lvl2pPr marL="457152" indent="0">
              <a:buNone/>
              <a:defRPr sz="1224"/>
            </a:lvl2pPr>
            <a:lvl3pPr marL="914303" indent="0">
              <a:buNone/>
              <a:defRPr sz="1020"/>
            </a:lvl3pPr>
            <a:lvl4pPr marL="1371455" indent="0">
              <a:buNone/>
              <a:defRPr sz="918"/>
            </a:lvl4pPr>
            <a:lvl5pPr marL="1828606" indent="0">
              <a:buNone/>
              <a:defRPr sz="918"/>
            </a:lvl5pPr>
            <a:lvl6pPr marL="2285758" indent="0">
              <a:buNone/>
              <a:defRPr sz="918"/>
            </a:lvl6pPr>
            <a:lvl7pPr marL="2742909" indent="0">
              <a:buNone/>
              <a:defRPr sz="918"/>
            </a:lvl7pPr>
            <a:lvl8pPr marL="3200061" indent="0">
              <a:buNone/>
              <a:defRPr sz="918"/>
            </a:lvl8pPr>
            <a:lvl9pPr marL="3657212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65601" y="6411216"/>
            <a:ext cx="38608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366A86EE-9135-43E7-91EA-D220F357C83A}" type="slidenum">
              <a:rPr lang="en-US" sz="1632" smtClean="0">
                <a:solidFill>
                  <a:srgbClr val="000000">
                    <a:tint val="75000"/>
                  </a:srgbClr>
                </a:solidFill>
                <a:latin typeface="Arial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32" dirty="0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5519" y="958851"/>
            <a:ext cx="4000932" cy="314028"/>
          </a:xfrm>
        </p:spPr>
        <p:txBody>
          <a:bodyPr/>
          <a:lstStyle>
            <a:lvl1pPr>
              <a:buFontTx/>
              <a:buNone/>
              <a:defRPr sz="204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26138" y="6566446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353FAB5-263B-4ECE-BF6F-70096D9B17A4}" type="slidenum">
              <a:rPr lang="pt-BR" sz="1020" smtClean="0">
                <a:solidFill>
                  <a:srgbClr val="000000"/>
                </a:solidFill>
                <a:latin typeface="Arial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1020" dirty="0">
              <a:solidFill>
                <a:srgbClr val="000000"/>
              </a:solidFill>
              <a:latin typeface="Arial" charset="0"/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703C-0F84-487D-9070-4885582A5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B0B0-8D9B-4EC2-9129-5DA30295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04FB6-9C1E-483C-BF9A-A82C2BAC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4E22-253E-4419-9060-FB0DDDDC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014B2-4234-4FBF-9997-F4826FB0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740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E263-AF4D-41F7-9403-AF3A24AC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5830-7E77-42D8-822B-F90233C0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E3EA-D2E4-4619-A165-EC9B33AA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038B-3FE1-43B3-B08C-C2C56802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1299-2E7C-469F-A6F1-3BFB7E66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472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C4C8-B8E0-4C1B-949E-3BCB3342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CCB26-87BC-4E2F-A7D5-40E727C0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80C3F-5767-4A5F-8A9A-469935FC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AC35C-B810-4EFE-87D1-198E36B1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2BEAB-00E7-4713-910F-9B876604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878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6ACC-E2BF-407D-9516-6E184B67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E387-94A0-476D-8755-2DF4BD9C0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BA3FC-498E-4C8B-AAB7-5F50CDD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B19FC-1216-41D6-B8F4-C2C3E32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D01DD-82DE-495C-9B24-4EF5D53A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81ACE-F016-49D5-93A2-8ACD8FF5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537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E97B-D273-40D0-BA29-043FCF2B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50E2B-C9C2-46E0-BFD2-FE550732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DE081-2889-458A-A2E0-B6146362D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AA543-CC99-4E78-B044-81DCE73A1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C27A5-EE1E-4512-902F-EA5717F40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1D56F-B5A8-43CA-8B3F-720F37CB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9387E-BDF4-450D-96DC-F39F493C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77E10-0589-4079-9F4A-EA978E5D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08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">
    <p:bg>
      <p:bgPr>
        <a:solidFill>
          <a:srgbClr val="CD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3" y="6407149"/>
            <a:ext cx="10737851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63" y="2184401"/>
            <a:ext cx="10738821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63" y="5503335"/>
            <a:ext cx="10738821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1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7" y="2"/>
            <a:ext cx="5051124" cy="9971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4BE8-3DDC-42B9-A8C5-4E4AFE57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8A034-3B97-4E03-98D5-D3756FE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A33B9-FDCA-4E9D-8B16-4D1E285F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82FDE-2EA9-40A7-9506-E28DCF5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2" descr="C:\Users\User\Desktop\WRI India_EMBARQ India (1) copy.jpg">
            <a:extLst>
              <a:ext uri="{FF2B5EF4-FFF2-40B4-BE49-F238E27FC236}">
                <a16:creationId xmlns:a16="http://schemas.microsoft.com/office/drawing/2014/main" id="{95BACEE4-D0D1-4448-83B6-0C7F2796E0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3800" y="6421323"/>
            <a:ext cx="1955799" cy="3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50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429FE-96B1-47FD-94AC-9C4FF29E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B1D02-DA83-4607-9727-7942B382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5D29-1F4A-47D8-9D6F-A21F2AF6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2" descr="C:\Users\User\Desktop\WRI India_EMBARQ India (1) copy.jpg">
            <a:extLst>
              <a:ext uri="{FF2B5EF4-FFF2-40B4-BE49-F238E27FC236}">
                <a16:creationId xmlns:a16="http://schemas.microsoft.com/office/drawing/2014/main" id="{C753132C-223A-5344-9620-F595640519A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3800" y="6421323"/>
            <a:ext cx="1955799" cy="3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6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96EF-7432-4395-95DF-7EB090BD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C7A2-E529-480C-BAD3-E457823C1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CB3C3-D99D-4192-B93B-AB71718E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3B304-C650-4299-B838-5D1A0F85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C8FCB-9FB4-467C-AE67-6C902B66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5643F-70A9-428A-92D8-B12B7198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763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8DEE-A115-452B-911E-74E37CB7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BB87E-ADAF-44AC-919B-7C612A4F1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AE753-5768-42A4-ABEC-2702B0C9E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83C75-DACA-44C8-BA83-CD8544B9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8CA2A-3B7A-4515-8F50-9E3B05FA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9D31C-D224-44D4-9C73-B52C4073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764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C501-57CB-40F5-A8E0-6FE78603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B2038-3684-4D8A-BA07-2B7030B71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96E6-7982-4C91-ABD1-89671926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2CA9-EBEF-4471-930A-7A09AED8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6D21-EE4B-4C39-A8FB-F9FA0510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680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89BB8-E9DD-491F-AD55-D52626EE3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38FFF-7173-4A5D-9B37-FAB893AFD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8401C-44E5-4017-8DA2-2C6D51AC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9BE4-7EAA-493A-80B6-264D3C0E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7096-ADC8-4988-9C5C-149ACBA7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712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733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49"/>
            <a:ext cx="6105877" cy="383119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>
              <a:buNone/>
              <a:defRPr sz="1200" b="0" cap="none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5" b="11929"/>
          <a:stretch/>
        </p:blipFill>
        <p:spPr>
          <a:xfrm>
            <a:off x="10000738" y="6416674"/>
            <a:ext cx="1709489" cy="3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42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733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49"/>
            <a:ext cx="6105877" cy="383119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>
              <a:buNone/>
              <a:defRPr sz="1200" b="0" cap="none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5" b="11929"/>
          <a:stretch/>
        </p:blipFill>
        <p:spPr>
          <a:xfrm>
            <a:off x="10000738" y="6416674"/>
            <a:ext cx="1709489" cy="3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9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793915"/>
          </a:xfrm>
        </p:spPr>
        <p:txBody>
          <a:bodyPr anchor="t">
            <a:normAutofit/>
          </a:bodyPr>
          <a:lstStyle>
            <a:lvl1pPr algn="l">
              <a:defRPr sz="3733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97" y="6458029"/>
            <a:ext cx="2739432" cy="2255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49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200" b="0" cap="none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122382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2">
    <p:bg>
      <p:bgPr>
        <a:solidFill>
          <a:srgbClr val="007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3" y="6407149"/>
            <a:ext cx="10737851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63" y="2184401"/>
            <a:ext cx="10738821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63" y="5503335"/>
            <a:ext cx="10738821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1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7" y="2"/>
            <a:ext cx="5051124" cy="9971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2">
    <p:bg>
      <p:bgPr>
        <a:solidFill>
          <a:srgbClr val="711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3" y="6407149"/>
            <a:ext cx="10737851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63" y="2184401"/>
            <a:ext cx="10738821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63" y="5503335"/>
            <a:ext cx="10738821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1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7" y="2"/>
            <a:ext cx="5051124" cy="9971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029"/>
            <a:ext cx="3699911" cy="2266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7463" y="6349719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115824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923"/>
            <a:ext cx="3699911" cy="22484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98687"/>
            <a:ext cx="5926667" cy="365125"/>
          </a:xfrm>
        </p:spPr>
        <p:txBody>
          <a:bodyPr lIns="0" rIns="0" anchor="ctr" anchorCtr="0"/>
          <a:lstStyle>
            <a:lvl1pPr>
              <a:defRPr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Notes and Source Go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7466" y="1679575"/>
            <a:ext cx="4222044" cy="304852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old-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923"/>
            <a:ext cx="3699911" cy="22484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115824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50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7463" y="6324600"/>
            <a:ext cx="110926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ld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3" y="6458923"/>
            <a:ext cx="3699911" cy="22484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2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image" Target="../media/image12.emf"/><Relationship Id="rId5" Type="http://schemas.openxmlformats.org/officeDocument/2006/relationships/theme" Target="../theme/theme2.xml"/><Relationship Id="rId15" Type="http://schemas.openxmlformats.org/officeDocument/2006/relationships/tags" Target="../tags/tag9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fld id="{0F46BCBF-3788-9340-8F44-140CF8501677}" type="datetimeFigureOut">
              <a:rPr lang="en-US" smtClean="0">
                <a:solidFill>
                  <a:prstClr val="black"/>
                </a:solidFill>
              </a:rPr>
              <a:pPr/>
              <a:t>10/30/19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54EB-D6D7-9045-BA24-4993DC9B8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1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30" r:id="rId18"/>
    <p:sldLayoutId id="2147483731" r:id="rId19"/>
    <p:sldLayoutId id="2147483837" r:id="rId20"/>
  </p:sldLayoutIdLst>
  <p:txStyles>
    <p:titleStyle>
      <a:lvl1pPr algn="l" defTabSz="457189" rtl="0" eaLnBrk="1" latinLnBrk="0" hangingPunct="1">
        <a:spcBef>
          <a:spcPct val="0"/>
        </a:spcBef>
        <a:buNone/>
        <a:defRPr sz="2800" b="1" kern="1200" cap="all">
          <a:solidFill>
            <a:srgbClr val="F0AB00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Slide" r:id="rId23" imgW="6350000" imgH="6350000" progId="">
                  <p:embed/>
                </p:oleObj>
              </mc:Choice>
              <mc:Fallback>
                <p:oleObj name="think-cell Slide" r:id="rId23" imgW="6350000" imgH="635000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6" y="241110"/>
            <a:ext cx="11725484" cy="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6" y="27536"/>
            <a:ext cx="76463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428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80295"/>
            <a:ext cx="1172548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2" dirty="0">
                <a:solidFill>
                  <a:srgbClr val="808080"/>
                </a:solidFill>
                <a:latin typeface="Proxima Nova Rg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b="1" dirty="0">
                  <a:solidFill>
                    <a:srgbClr val="000000"/>
                  </a:solidFill>
                </a:rPr>
                <a:t>Title</a:t>
              </a:r>
            </a:p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3" name="McK Slide Elements" hidden="1"/>
          <p:cNvGrpSpPr>
            <a:grpSpLocks/>
          </p:cNvGrpSpPr>
          <p:nvPr/>
        </p:nvGrpSpPr>
        <p:grpSpPr bwMode="auto">
          <a:xfrm>
            <a:off x="161986" y="6306435"/>
            <a:ext cx="11725484" cy="416275"/>
            <a:chOff x="75" y="3893"/>
            <a:chExt cx="5385" cy="257"/>
          </a:xfrm>
        </p:grpSpPr>
        <p:sp>
          <p:nvSpPr>
            <p:cNvPr id="24" name="McK 4. Footnote"/>
            <p:cNvSpPr txBox="1">
              <a:spLocks noChangeArrowheads="1"/>
            </p:cNvSpPr>
            <p:nvPr/>
          </p:nvSpPr>
          <p:spPr bwMode="auto">
            <a:xfrm>
              <a:off x="75" y="3893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7747" indent="-777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0" dirty="0">
                  <a:solidFill>
                    <a:srgbClr val="000000"/>
                  </a:solidFill>
                  <a:latin typeface="Proxima Nova Rg"/>
                </a:rPr>
                <a:t>1 Footnote</a:t>
              </a:r>
            </a:p>
          </p:txBody>
        </p:sp>
        <p:sp>
          <p:nvSpPr>
            <p:cNvPr id="25" name="McK 5. Source"/>
            <p:cNvSpPr>
              <a:spLocks noChangeArrowheads="1"/>
            </p:cNvSpPr>
            <p:nvPr/>
          </p:nvSpPr>
          <p:spPr bwMode="auto">
            <a:xfrm>
              <a:off x="75" y="4051"/>
              <a:ext cx="515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71764" indent="-571764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571764" algn="l"/>
                </a:tabLst>
              </a:pPr>
              <a:r>
                <a:rPr lang="en-US" sz="102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70" name="LegendBoxes" hidden="1"/>
          <p:cNvGrpSpPr>
            <a:grpSpLocks/>
          </p:cNvGrpSpPr>
          <p:nvPr/>
        </p:nvGrpSpPr>
        <p:grpSpPr bwMode="auto">
          <a:xfrm>
            <a:off x="10859409" y="279402"/>
            <a:ext cx="853116" cy="1017202"/>
            <a:chOff x="4936" y="176"/>
            <a:chExt cx="395" cy="628"/>
          </a:xfrm>
        </p:grpSpPr>
        <p:sp>
          <p:nvSpPr>
            <p:cNvPr id="71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73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4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75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6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77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8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LegendLines" hidden="1"/>
          <p:cNvGrpSpPr>
            <a:grpSpLocks/>
          </p:cNvGrpSpPr>
          <p:nvPr/>
        </p:nvGrpSpPr>
        <p:grpSpPr bwMode="auto">
          <a:xfrm>
            <a:off x="10440411" y="279402"/>
            <a:ext cx="1272115" cy="745084"/>
            <a:chOff x="4750" y="176"/>
            <a:chExt cx="589" cy="460"/>
          </a:xfrm>
        </p:grpSpPr>
        <p:sp>
          <p:nvSpPr>
            <p:cNvPr id="80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1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2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3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84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85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86" name="McKSticker" hidden="1"/>
          <p:cNvGrpSpPr/>
          <p:nvPr/>
        </p:nvGrpSpPr>
        <p:grpSpPr bwMode="auto">
          <a:xfrm>
            <a:off x="10889280" y="279405"/>
            <a:ext cx="1002519" cy="216085"/>
            <a:chOff x="8003898" y="285750"/>
            <a:chExt cx="736877" cy="211783"/>
          </a:xfrm>
        </p:grpSpPr>
        <p:sp>
          <p:nvSpPr>
            <p:cNvPr id="87" name="StickerRectangle"/>
            <p:cNvSpPr>
              <a:spLocks noChangeArrowheads="1"/>
            </p:cNvSpPr>
            <p:nvPr/>
          </p:nvSpPr>
          <p:spPr bwMode="auto">
            <a:xfrm>
              <a:off x="8003898" y="285750"/>
              <a:ext cx="73687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88" name="AutoShape 31"/>
            <p:cNvCxnSpPr>
              <a:cxnSpLocks noChangeShapeType="1"/>
              <a:stCxn id="87" idx="2"/>
              <a:endCxn id="87" idx="4"/>
            </p:cNvCxnSpPr>
            <p:nvPr/>
          </p:nvCxnSpPr>
          <p:spPr bwMode="auto">
            <a:xfrm>
              <a:off x="8003898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32"/>
            <p:cNvCxnSpPr>
              <a:cxnSpLocks noChangeShapeType="1"/>
              <a:stCxn id="87" idx="4"/>
              <a:endCxn id="87" idx="6"/>
            </p:cNvCxnSpPr>
            <p:nvPr/>
          </p:nvCxnSpPr>
          <p:spPr bwMode="auto">
            <a:xfrm>
              <a:off x="8003898" y="497533"/>
              <a:ext cx="73687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" name="LegendMoons" hidden="1"/>
          <p:cNvGrpSpPr/>
          <p:nvPr/>
        </p:nvGrpSpPr>
        <p:grpSpPr bwMode="auto">
          <a:xfrm>
            <a:off x="10768701" y="279402"/>
            <a:ext cx="942826" cy="1333054"/>
            <a:chOff x="6655594" y="273840"/>
            <a:chExt cx="693002" cy="1306516"/>
          </a:xfrm>
        </p:grpSpPr>
        <p:grpSp>
          <p:nvGrpSpPr>
            <p:cNvPr id="91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9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Arc 39" hidden="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2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7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3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3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72327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6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72327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72327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72327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72327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27376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00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32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799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49" b="0" baseline="0">
          <a:solidFill>
            <a:schemeClr val="accent3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C1E7E-919A-491A-A315-F28D9A0F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A0C38-F757-44FE-8102-C4C3DF33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E7F8-4C28-49D8-820E-0B4EECC3D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ADA4-6125-4C2B-B03C-2E9AFA9CA388}" type="datetimeFigureOut">
              <a:rPr lang="en-IN" smtClean="0"/>
              <a:t>30/10/19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03D87-B746-4CEC-8862-1FFF5EAD4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D926-513C-4604-A491-393B1DC09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D3805-112B-4B87-A163-763389929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2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E99BC-5821-43B1-BE7F-B86B89A2A75C}"/>
              </a:ext>
            </a:extLst>
          </p:cNvPr>
          <p:cNvSpPr txBox="1"/>
          <p:nvPr/>
        </p:nvSpPr>
        <p:spPr>
          <a:xfrm>
            <a:off x="1018604" y="1053042"/>
            <a:ext cx="4874202" cy="306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latin typeface="Calibri Light" panose="020F0302020204030204"/>
              </a:rPr>
              <a:t>Accelerating </a:t>
            </a:r>
          </a:p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latin typeface="Calibri Light" panose="020F0302020204030204"/>
              </a:rPr>
              <a:t>Electric Mobility </a:t>
            </a:r>
          </a:p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latin typeface="Calibri Light" panose="020F0302020204030204"/>
              </a:rPr>
              <a:t>in India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2D09FD-53C5-4509-A897-1038350B04DE}"/>
              </a:ext>
            </a:extLst>
          </p:cNvPr>
          <p:cNvSpPr txBox="1"/>
          <p:nvPr/>
        </p:nvSpPr>
        <p:spPr>
          <a:xfrm>
            <a:off x="7942619" y="4801419"/>
            <a:ext cx="4142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Amit Bhatt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Director, Integrated Transport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 India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amit.bhatt@wri.org</a:t>
            </a:r>
            <a:endParaRPr kumimoji="0" lang="en-IN" sz="1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F5F23FA5-8BE3-4DDB-8CA3-D33C8454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71" y="-16206"/>
            <a:ext cx="4845852" cy="48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8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B0D8-4437-3949-A4D6-A0EB89A4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3429000"/>
            <a:ext cx="10972800" cy="793915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Thank You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F26B-E352-684A-BBF2-1AC85E51E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5622-A58E-6D44-9248-D07F7EF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Improved air quality in Indian cities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A2D2BC-A536-D64A-A929-9A1E2652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2535" y="720631"/>
            <a:ext cx="9629754" cy="54167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2C8B0-940B-A54A-84A6-48A216E7F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Economist,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0E5314-8048-0E4A-911C-36DD4ABF6B91}"/>
              </a:ext>
            </a:extLst>
          </p:cNvPr>
          <p:cNvGrpSpPr/>
          <p:nvPr/>
        </p:nvGrpSpPr>
        <p:grpSpPr>
          <a:xfrm>
            <a:off x="7850927" y="1264982"/>
            <a:ext cx="5093482" cy="1430807"/>
            <a:chOff x="695084" y="2045949"/>
            <a:chExt cx="6004056" cy="17231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6118D-F826-D34F-88AC-7C87118863C0}"/>
                </a:ext>
              </a:extLst>
            </p:cNvPr>
            <p:cNvSpPr/>
            <p:nvPr/>
          </p:nvSpPr>
          <p:spPr>
            <a:xfrm>
              <a:off x="695084" y="2045949"/>
              <a:ext cx="4398556" cy="1723181"/>
            </a:xfrm>
            <a:prstGeom prst="rect">
              <a:avLst/>
            </a:prstGeom>
            <a:solidFill>
              <a:srgbClr val="141313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CE8EF4-BE19-7145-A8AC-BA3477336345}"/>
                </a:ext>
              </a:extLst>
            </p:cNvPr>
            <p:cNvSpPr txBox="1"/>
            <p:nvPr/>
          </p:nvSpPr>
          <p:spPr>
            <a:xfrm>
              <a:off x="894578" y="2284116"/>
              <a:ext cx="5804562" cy="13344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87491" indent="-1887491" defTabSz="914377"/>
              <a:r>
                <a:rPr lang="en-US" sz="6600" b="1" dirty="0">
                  <a:solidFill>
                    <a:srgbClr val="F0AB00"/>
                  </a:solidFill>
                  <a:latin typeface="Century Gothic" panose="020B0502020202020204" pitchFamily="34" charset="0"/>
                </a:rPr>
                <a:t>14</a:t>
              </a:r>
              <a:endParaRPr lang="en-US" sz="2400" b="1" dirty="0">
                <a:solidFill>
                  <a:srgbClr val="F0AB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C129AD-8275-4448-BF21-04748CA40CF5}"/>
                </a:ext>
              </a:extLst>
            </p:cNvPr>
            <p:cNvSpPr txBox="1"/>
            <p:nvPr/>
          </p:nvSpPr>
          <p:spPr>
            <a:xfrm>
              <a:off x="2422369" y="2122929"/>
              <a:ext cx="2748983" cy="1562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377">
                <a:lnSpc>
                  <a:spcPts val="2400"/>
                </a:lnSpc>
              </a:pPr>
              <a:r>
                <a:rPr lang="en-US" dirty="0">
                  <a:solidFill>
                    <a:srgbClr val="FFFFFE"/>
                  </a:solidFill>
                  <a:latin typeface="Century Gothic" panose="020B0502020202020204" pitchFamily="34" charset="0"/>
                </a:rPr>
                <a:t>Out of the 15 most polluted cities of the world are in India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91ED2B-B65A-544A-A801-0E4E2187E809}"/>
              </a:ext>
            </a:extLst>
          </p:cNvPr>
          <p:cNvGrpSpPr/>
          <p:nvPr/>
        </p:nvGrpSpPr>
        <p:grpSpPr>
          <a:xfrm>
            <a:off x="7850926" y="2863933"/>
            <a:ext cx="5142972" cy="1384196"/>
            <a:chOff x="695084" y="2102085"/>
            <a:chExt cx="6062394" cy="16670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E924C4-B8CB-234B-94FE-F4DE1BBBEDAA}"/>
                </a:ext>
              </a:extLst>
            </p:cNvPr>
            <p:cNvSpPr/>
            <p:nvPr/>
          </p:nvSpPr>
          <p:spPr>
            <a:xfrm>
              <a:off x="695084" y="2102085"/>
              <a:ext cx="4398556" cy="1667046"/>
            </a:xfrm>
            <a:prstGeom prst="rect">
              <a:avLst/>
            </a:prstGeom>
            <a:solidFill>
              <a:srgbClr val="141313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1F9A3A-F093-4E43-95EF-F227BF63D1AB}"/>
                </a:ext>
              </a:extLst>
            </p:cNvPr>
            <p:cNvSpPr txBox="1"/>
            <p:nvPr/>
          </p:nvSpPr>
          <p:spPr>
            <a:xfrm>
              <a:off x="952916" y="2436585"/>
              <a:ext cx="5804562" cy="1037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87491" indent="-1887491" defTabSz="914377"/>
              <a:r>
                <a:rPr lang="en-US" sz="5000" b="1" dirty="0">
                  <a:solidFill>
                    <a:srgbClr val="F0AB00"/>
                  </a:solidFill>
                  <a:latin typeface="Century Gothic" panose="020B0502020202020204" pitchFamily="34" charset="0"/>
                </a:rPr>
                <a:t>36%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66CA35-7DF5-3042-BEF4-B719BD54C0BF}"/>
                </a:ext>
              </a:extLst>
            </p:cNvPr>
            <p:cNvSpPr txBox="1"/>
            <p:nvPr/>
          </p:nvSpPr>
          <p:spPr>
            <a:xfrm>
              <a:off x="2691055" y="2147536"/>
              <a:ext cx="2469442" cy="15628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377">
                <a:lnSpc>
                  <a:spcPts val="2400"/>
                </a:lnSpc>
              </a:pPr>
              <a:r>
                <a:rPr lang="en-US" dirty="0">
                  <a:solidFill>
                    <a:srgbClr val="FFFFFE"/>
                  </a:solidFill>
                  <a:latin typeface="Century Gothic" panose="020B0502020202020204" pitchFamily="34" charset="0"/>
                </a:rPr>
                <a:t>Of NOx emissions in Delhi were due to vehicles in 2016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4B7C2D-D3FA-4A4D-95AB-B16425D0FCCF}"/>
              </a:ext>
            </a:extLst>
          </p:cNvPr>
          <p:cNvGrpSpPr/>
          <p:nvPr/>
        </p:nvGrpSpPr>
        <p:grpSpPr>
          <a:xfrm>
            <a:off x="7850926" y="4430994"/>
            <a:ext cx="5142972" cy="1384196"/>
            <a:chOff x="695085" y="1958632"/>
            <a:chExt cx="6062394" cy="16670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56436C-2D4B-B542-8D39-9C1DF8CCB856}"/>
                </a:ext>
              </a:extLst>
            </p:cNvPr>
            <p:cNvSpPr/>
            <p:nvPr/>
          </p:nvSpPr>
          <p:spPr>
            <a:xfrm>
              <a:off x="695085" y="1958632"/>
              <a:ext cx="4398555" cy="1667047"/>
            </a:xfrm>
            <a:prstGeom prst="rect">
              <a:avLst/>
            </a:prstGeom>
            <a:solidFill>
              <a:srgbClr val="141313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09A2F0-9F84-A547-BCBE-FEAA7BAB794E}"/>
                </a:ext>
              </a:extLst>
            </p:cNvPr>
            <p:cNvSpPr txBox="1"/>
            <p:nvPr/>
          </p:nvSpPr>
          <p:spPr>
            <a:xfrm>
              <a:off x="952917" y="2244504"/>
              <a:ext cx="5804562" cy="1037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87491" indent="-1887491" defTabSz="914377"/>
              <a:r>
                <a:rPr lang="en-US" sz="5000" b="1" dirty="0">
                  <a:solidFill>
                    <a:srgbClr val="F0AB00"/>
                  </a:solidFill>
                  <a:latin typeface="Century Gothic" panose="020B0502020202020204" pitchFamily="34" charset="0"/>
                </a:rPr>
                <a:t>25%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0DB5F2-F90F-A04F-94A1-75B7D14F30CD}"/>
                </a:ext>
              </a:extLst>
            </p:cNvPr>
            <p:cNvSpPr txBox="1"/>
            <p:nvPr/>
          </p:nvSpPr>
          <p:spPr>
            <a:xfrm>
              <a:off x="2691056" y="2037320"/>
              <a:ext cx="2469442" cy="15628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377">
                <a:lnSpc>
                  <a:spcPts val="2400"/>
                </a:lnSpc>
              </a:pPr>
              <a:r>
                <a:rPr lang="en-US" dirty="0">
                  <a:solidFill>
                    <a:srgbClr val="FFFFFE"/>
                  </a:solidFill>
                  <a:latin typeface="Century Gothic" panose="020B0502020202020204" pitchFamily="34" charset="0"/>
                </a:rPr>
                <a:t>Of PM2.5 emissions in Delhi were due to vehicles in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78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6A1B-589F-B248-8798-E49086C9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Potential gains from EV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A419D-BBCF-9842-BBC6-2556EE4D0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9">
            <a:extLst>
              <a:ext uri="{FF2B5EF4-FFF2-40B4-BE49-F238E27FC236}">
                <a16:creationId xmlns:a16="http://schemas.microsoft.com/office/drawing/2014/main" id="{4331B0D1-F67C-F145-B1EA-7329E3B09A27}"/>
              </a:ext>
            </a:extLst>
          </p:cNvPr>
          <p:cNvSpPr/>
          <p:nvPr/>
        </p:nvSpPr>
        <p:spPr>
          <a:xfrm rot="2700000">
            <a:off x="1415913" y="2629097"/>
            <a:ext cx="800730" cy="8007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0">
            <a:extLst>
              <a:ext uri="{FF2B5EF4-FFF2-40B4-BE49-F238E27FC236}">
                <a16:creationId xmlns:a16="http://schemas.microsoft.com/office/drawing/2014/main" id="{3CF1D166-1B53-CF46-8B93-DAA655C35F14}"/>
              </a:ext>
            </a:extLst>
          </p:cNvPr>
          <p:cNvSpPr/>
          <p:nvPr/>
        </p:nvSpPr>
        <p:spPr>
          <a:xfrm rot="2700000">
            <a:off x="6400582" y="2629095"/>
            <a:ext cx="800730" cy="8007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51">
            <a:extLst>
              <a:ext uri="{FF2B5EF4-FFF2-40B4-BE49-F238E27FC236}">
                <a16:creationId xmlns:a16="http://schemas.microsoft.com/office/drawing/2014/main" id="{176313E0-7AE2-8145-A7C0-85BF9B39FD6A}"/>
              </a:ext>
            </a:extLst>
          </p:cNvPr>
          <p:cNvSpPr/>
          <p:nvPr/>
        </p:nvSpPr>
        <p:spPr>
          <a:xfrm rot="2700000">
            <a:off x="3007980" y="2629096"/>
            <a:ext cx="800730" cy="8007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52">
            <a:extLst>
              <a:ext uri="{FF2B5EF4-FFF2-40B4-BE49-F238E27FC236}">
                <a16:creationId xmlns:a16="http://schemas.microsoft.com/office/drawing/2014/main" id="{AC239BF3-9D2A-A646-B83A-C81E8DDC5A09}"/>
              </a:ext>
            </a:extLst>
          </p:cNvPr>
          <p:cNvSpPr/>
          <p:nvPr/>
        </p:nvSpPr>
        <p:spPr>
          <a:xfrm rot="2700000">
            <a:off x="4703878" y="2643384"/>
            <a:ext cx="800730" cy="8007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53">
            <a:extLst>
              <a:ext uri="{FF2B5EF4-FFF2-40B4-BE49-F238E27FC236}">
                <a16:creationId xmlns:a16="http://schemas.microsoft.com/office/drawing/2014/main" id="{2C2D576B-348B-4940-8926-7DA6EEB8AAE5}"/>
              </a:ext>
            </a:extLst>
          </p:cNvPr>
          <p:cNvSpPr/>
          <p:nvPr/>
        </p:nvSpPr>
        <p:spPr>
          <a:xfrm rot="2700000">
            <a:off x="8130465" y="2629096"/>
            <a:ext cx="800730" cy="8007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54">
            <a:extLst>
              <a:ext uri="{FF2B5EF4-FFF2-40B4-BE49-F238E27FC236}">
                <a16:creationId xmlns:a16="http://schemas.microsoft.com/office/drawing/2014/main" id="{9E5CBAFE-20DD-9043-B6FC-E19A19191499}"/>
              </a:ext>
            </a:extLst>
          </p:cNvPr>
          <p:cNvSpPr/>
          <p:nvPr/>
        </p:nvSpPr>
        <p:spPr>
          <a:xfrm rot="2700000">
            <a:off x="9809105" y="2629096"/>
            <a:ext cx="800730" cy="8007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BB2A3-7C8F-F643-84B4-A512EC546DB7}"/>
              </a:ext>
            </a:extLst>
          </p:cNvPr>
          <p:cNvSpPr txBox="1"/>
          <p:nvPr/>
        </p:nvSpPr>
        <p:spPr>
          <a:xfrm>
            <a:off x="1199209" y="3729048"/>
            <a:ext cx="120230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Improving public health in cities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1E506-8FF9-3E4B-9593-9465201EF6E4}"/>
              </a:ext>
            </a:extLst>
          </p:cNvPr>
          <p:cNvSpPr txBox="1"/>
          <p:nvPr/>
        </p:nvSpPr>
        <p:spPr>
          <a:xfrm>
            <a:off x="1199208" y="1738887"/>
            <a:ext cx="1202307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Better air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4FD1D-0A52-CF48-BBDB-74E97E127D6D}"/>
              </a:ext>
            </a:extLst>
          </p:cNvPr>
          <p:cNvSpPr txBox="1"/>
          <p:nvPr/>
        </p:nvSpPr>
        <p:spPr>
          <a:xfrm>
            <a:off x="6061203" y="3727022"/>
            <a:ext cx="1477715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Reduces imported fuel use in transport sector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83A-A019-874D-8E78-3CD8134103D0}"/>
              </a:ext>
            </a:extLst>
          </p:cNvPr>
          <p:cNvSpPr txBox="1"/>
          <p:nvPr/>
        </p:nvSpPr>
        <p:spPr>
          <a:xfrm>
            <a:off x="6064978" y="1612598"/>
            <a:ext cx="133785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Enhances energy 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5962F-761B-1743-B816-F9BC3688C752}"/>
              </a:ext>
            </a:extLst>
          </p:cNvPr>
          <p:cNvSpPr txBox="1"/>
          <p:nvPr/>
        </p:nvSpPr>
        <p:spPr>
          <a:xfrm>
            <a:off x="2827445" y="3729817"/>
            <a:ext cx="1202306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Towards a greener India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786545-2B43-1E4C-B27B-070D73B385C2}"/>
              </a:ext>
            </a:extLst>
          </p:cNvPr>
          <p:cNvSpPr txBox="1"/>
          <p:nvPr/>
        </p:nvSpPr>
        <p:spPr>
          <a:xfrm>
            <a:off x="2789494" y="1734725"/>
            <a:ext cx="1202307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GHG mitigation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56E40-AFFE-FC40-99BF-99CC6487AE16}"/>
              </a:ext>
            </a:extLst>
          </p:cNvPr>
          <p:cNvSpPr txBox="1"/>
          <p:nvPr/>
        </p:nvSpPr>
        <p:spPr>
          <a:xfrm>
            <a:off x="4518309" y="3715794"/>
            <a:ext cx="1202306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Through EV batteries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BF305-D73A-9240-95E6-59ABDC68BB0A}"/>
              </a:ext>
            </a:extLst>
          </p:cNvPr>
          <p:cNvSpPr txBox="1"/>
          <p:nvPr/>
        </p:nvSpPr>
        <p:spPr>
          <a:xfrm>
            <a:off x="4503087" y="1600892"/>
            <a:ext cx="1202307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Promotes renewables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1FF7E-2C7C-E040-AF0E-AB5C46457B75}"/>
              </a:ext>
            </a:extLst>
          </p:cNvPr>
          <p:cNvSpPr txBox="1"/>
          <p:nvPr/>
        </p:nvSpPr>
        <p:spPr>
          <a:xfrm>
            <a:off x="7920564" y="1315172"/>
            <a:ext cx="1176467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Increases Plant Load Factor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CF129E-01F5-814E-9256-A75B30FD3425}"/>
              </a:ext>
            </a:extLst>
          </p:cNvPr>
          <p:cNvSpPr txBox="1"/>
          <p:nvPr/>
        </p:nvSpPr>
        <p:spPr>
          <a:xfrm>
            <a:off x="9540424" y="3729048"/>
            <a:ext cx="1338092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Position India as a leader in auto-tech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B3AAC7-FBC6-C048-BE5E-D754461E93A4}"/>
              </a:ext>
            </a:extLst>
          </p:cNvPr>
          <p:cNvSpPr txBox="1"/>
          <p:nvPr/>
        </p:nvSpPr>
        <p:spPr>
          <a:xfrm>
            <a:off x="9620974" y="1592171"/>
            <a:ext cx="1237914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Technological leadership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79B1EE-E4BC-1A4A-BDAD-CC05D7038061}"/>
              </a:ext>
            </a:extLst>
          </p:cNvPr>
          <p:cNvGrpSpPr/>
          <p:nvPr/>
        </p:nvGrpSpPr>
        <p:grpSpPr>
          <a:xfrm>
            <a:off x="3209118" y="2846827"/>
            <a:ext cx="363664" cy="365264"/>
            <a:chOff x="2670175" y="1803400"/>
            <a:chExt cx="360363" cy="361950"/>
          </a:xfrm>
          <a:solidFill>
            <a:schemeClr val="bg1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9CD9FCE-9FF7-2E43-AAC4-10EAF864E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2725" y="1803400"/>
              <a:ext cx="255588" cy="249238"/>
            </a:xfrm>
            <a:custGeom>
              <a:avLst/>
              <a:gdLst>
                <a:gd name="T0" fmla="*/ 27 w 68"/>
                <a:gd name="T1" fmla="*/ 64 h 66"/>
                <a:gd name="T2" fmla="*/ 38 w 68"/>
                <a:gd name="T3" fmla="*/ 64 h 66"/>
                <a:gd name="T4" fmla="*/ 44 w 68"/>
                <a:gd name="T5" fmla="*/ 66 h 66"/>
                <a:gd name="T6" fmla="*/ 68 w 68"/>
                <a:gd name="T7" fmla="*/ 34 h 66"/>
                <a:gd name="T8" fmla="*/ 34 w 68"/>
                <a:gd name="T9" fmla="*/ 0 h 66"/>
                <a:gd name="T10" fmla="*/ 0 w 68"/>
                <a:gd name="T11" fmla="*/ 34 h 66"/>
                <a:gd name="T12" fmla="*/ 8 w 68"/>
                <a:gd name="T13" fmla="*/ 56 h 66"/>
                <a:gd name="T14" fmla="*/ 27 w 68"/>
                <a:gd name="T15" fmla="*/ 64 h 66"/>
                <a:gd name="T16" fmla="*/ 20 w 68"/>
                <a:gd name="T17" fmla="*/ 21 h 66"/>
                <a:gd name="T18" fmla="*/ 27 w 68"/>
                <a:gd name="T19" fmla="*/ 22 h 66"/>
                <a:gd name="T20" fmla="*/ 38 w 68"/>
                <a:gd name="T21" fmla="*/ 22 h 66"/>
                <a:gd name="T22" fmla="*/ 37 w 68"/>
                <a:gd name="T23" fmla="*/ 14 h 66"/>
                <a:gd name="T24" fmla="*/ 31 w 68"/>
                <a:gd name="T25" fmla="*/ 11 h 66"/>
                <a:gd name="T26" fmla="*/ 44 w 68"/>
                <a:gd name="T27" fmla="*/ 3 h 66"/>
                <a:gd name="T28" fmla="*/ 51 w 68"/>
                <a:gd name="T29" fmla="*/ 7 h 66"/>
                <a:gd name="T30" fmla="*/ 58 w 68"/>
                <a:gd name="T31" fmla="*/ 13 h 66"/>
                <a:gd name="T32" fmla="*/ 51 w 68"/>
                <a:gd name="T33" fmla="*/ 23 h 66"/>
                <a:gd name="T34" fmla="*/ 41 w 68"/>
                <a:gd name="T35" fmla="*/ 26 h 66"/>
                <a:gd name="T36" fmla="*/ 44 w 68"/>
                <a:gd name="T37" fmla="*/ 32 h 66"/>
                <a:gd name="T38" fmla="*/ 48 w 68"/>
                <a:gd name="T39" fmla="*/ 32 h 66"/>
                <a:gd name="T40" fmla="*/ 42 w 68"/>
                <a:gd name="T41" fmla="*/ 43 h 66"/>
                <a:gd name="T42" fmla="*/ 44 w 68"/>
                <a:gd name="T43" fmla="*/ 47 h 66"/>
                <a:gd name="T44" fmla="*/ 40 w 68"/>
                <a:gd name="T45" fmla="*/ 50 h 66"/>
                <a:gd name="T46" fmla="*/ 31 w 68"/>
                <a:gd name="T47" fmla="*/ 57 h 66"/>
                <a:gd name="T48" fmla="*/ 27 w 68"/>
                <a:gd name="T49" fmla="*/ 50 h 66"/>
                <a:gd name="T50" fmla="*/ 28 w 68"/>
                <a:gd name="T51" fmla="*/ 46 h 66"/>
                <a:gd name="T52" fmla="*/ 26 w 68"/>
                <a:gd name="T53" fmla="*/ 41 h 66"/>
                <a:gd name="T54" fmla="*/ 17 w 68"/>
                <a:gd name="T55" fmla="*/ 37 h 66"/>
                <a:gd name="T56" fmla="*/ 13 w 68"/>
                <a:gd name="T57" fmla="*/ 32 h 66"/>
                <a:gd name="T58" fmla="*/ 20 w 68"/>
                <a:gd name="T5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66">
                  <a:moveTo>
                    <a:pt x="2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41" y="64"/>
                    <a:pt x="43" y="65"/>
                    <a:pt x="44" y="66"/>
                  </a:cubicBezTo>
                  <a:cubicBezTo>
                    <a:pt x="58" y="62"/>
                    <a:pt x="68" y="49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2"/>
                    <a:pt x="3" y="50"/>
                    <a:pt x="8" y="56"/>
                  </a:cubicBezTo>
                  <a:cubicBezTo>
                    <a:pt x="17" y="56"/>
                    <a:pt x="24" y="61"/>
                    <a:pt x="27" y="64"/>
                  </a:cubicBezTo>
                  <a:close/>
                  <a:moveTo>
                    <a:pt x="20" y="21"/>
                  </a:moveTo>
                  <a:cubicBezTo>
                    <a:pt x="27" y="19"/>
                    <a:pt x="27" y="22"/>
                    <a:pt x="27" y="22"/>
                  </a:cubicBezTo>
                  <a:cubicBezTo>
                    <a:pt x="30" y="25"/>
                    <a:pt x="35" y="22"/>
                    <a:pt x="38" y="22"/>
                  </a:cubicBezTo>
                  <a:cubicBezTo>
                    <a:pt x="38" y="22"/>
                    <a:pt x="40" y="12"/>
                    <a:pt x="37" y="14"/>
                  </a:cubicBezTo>
                  <a:cubicBezTo>
                    <a:pt x="34" y="15"/>
                    <a:pt x="32" y="14"/>
                    <a:pt x="31" y="11"/>
                  </a:cubicBezTo>
                  <a:cubicBezTo>
                    <a:pt x="31" y="7"/>
                    <a:pt x="44" y="3"/>
                    <a:pt x="44" y="3"/>
                  </a:cubicBezTo>
                  <a:cubicBezTo>
                    <a:pt x="44" y="3"/>
                    <a:pt x="48" y="4"/>
                    <a:pt x="51" y="7"/>
                  </a:cubicBezTo>
                  <a:cubicBezTo>
                    <a:pt x="54" y="9"/>
                    <a:pt x="58" y="13"/>
                    <a:pt x="58" y="13"/>
                  </a:cubicBezTo>
                  <a:cubicBezTo>
                    <a:pt x="58" y="13"/>
                    <a:pt x="56" y="21"/>
                    <a:pt x="51" y="23"/>
                  </a:cubicBezTo>
                  <a:cubicBezTo>
                    <a:pt x="45" y="22"/>
                    <a:pt x="40" y="26"/>
                    <a:pt x="41" y="26"/>
                  </a:cubicBezTo>
                  <a:cubicBezTo>
                    <a:pt x="42" y="26"/>
                    <a:pt x="44" y="32"/>
                    <a:pt x="44" y="32"/>
                  </a:cubicBezTo>
                  <a:cubicBezTo>
                    <a:pt x="45" y="33"/>
                    <a:pt x="48" y="32"/>
                    <a:pt x="48" y="32"/>
                  </a:cubicBezTo>
                  <a:cubicBezTo>
                    <a:pt x="51" y="35"/>
                    <a:pt x="42" y="41"/>
                    <a:pt x="42" y="43"/>
                  </a:cubicBezTo>
                  <a:cubicBezTo>
                    <a:pt x="42" y="44"/>
                    <a:pt x="46" y="45"/>
                    <a:pt x="44" y="47"/>
                  </a:cubicBezTo>
                  <a:cubicBezTo>
                    <a:pt x="42" y="49"/>
                    <a:pt x="40" y="50"/>
                    <a:pt x="40" y="50"/>
                  </a:cubicBezTo>
                  <a:cubicBezTo>
                    <a:pt x="40" y="57"/>
                    <a:pt x="33" y="57"/>
                    <a:pt x="31" y="57"/>
                  </a:cubicBezTo>
                  <a:cubicBezTo>
                    <a:pt x="30" y="57"/>
                    <a:pt x="27" y="51"/>
                    <a:pt x="27" y="50"/>
                  </a:cubicBezTo>
                  <a:cubicBezTo>
                    <a:pt x="27" y="48"/>
                    <a:pt x="28" y="47"/>
                    <a:pt x="28" y="46"/>
                  </a:cubicBezTo>
                  <a:cubicBezTo>
                    <a:pt x="28" y="44"/>
                    <a:pt x="26" y="41"/>
                    <a:pt x="26" y="41"/>
                  </a:cubicBezTo>
                  <a:cubicBezTo>
                    <a:pt x="26" y="36"/>
                    <a:pt x="21" y="37"/>
                    <a:pt x="17" y="37"/>
                  </a:cubicBezTo>
                  <a:cubicBezTo>
                    <a:pt x="13" y="37"/>
                    <a:pt x="13" y="32"/>
                    <a:pt x="13" y="32"/>
                  </a:cubicBezTo>
                  <a:cubicBezTo>
                    <a:pt x="13" y="32"/>
                    <a:pt x="13" y="22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DC0D6E-35EF-6045-91DF-D7C0B76FC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2014538"/>
              <a:ext cx="68263" cy="134938"/>
            </a:xfrm>
            <a:custGeom>
              <a:avLst/>
              <a:gdLst>
                <a:gd name="T0" fmla="*/ 16 w 18"/>
                <a:gd name="T1" fmla="*/ 0 h 36"/>
                <a:gd name="T2" fmla="*/ 2 w 18"/>
                <a:gd name="T3" fmla="*/ 0 h 36"/>
                <a:gd name="T4" fmla="*/ 0 w 18"/>
                <a:gd name="T5" fmla="*/ 2 h 36"/>
                <a:gd name="T6" fmla="*/ 0 w 18"/>
                <a:gd name="T7" fmla="*/ 34 h 36"/>
                <a:gd name="T8" fmla="*/ 2 w 18"/>
                <a:gd name="T9" fmla="*/ 36 h 36"/>
                <a:gd name="T10" fmla="*/ 16 w 18"/>
                <a:gd name="T11" fmla="*/ 36 h 36"/>
                <a:gd name="T12" fmla="*/ 18 w 18"/>
                <a:gd name="T13" fmla="*/ 34 h 36"/>
                <a:gd name="T14" fmla="*/ 18 w 18"/>
                <a:gd name="T15" fmla="*/ 2 h 36"/>
                <a:gd name="T16" fmla="*/ 16 w 1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6">
                  <a:moveTo>
                    <a:pt x="1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6"/>
                    <a:pt x="18" y="35"/>
                    <a:pt x="18" y="3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B5831A3-8D76-A243-B91F-0FF4BC205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2028825"/>
              <a:ext cx="285750" cy="136525"/>
            </a:xfrm>
            <a:custGeom>
              <a:avLst/>
              <a:gdLst>
                <a:gd name="T0" fmla="*/ 75 w 76"/>
                <a:gd name="T1" fmla="*/ 13 h 36"/>
                <a:gd name="T2" fmla="*/ 61 w 76"/>
                <a:gd name="T3" fmla="*/ 8 h 36"/>
                <a:gd name="T4" fmla="*/ 49 w 76"/>
                <a:gd name="T5" fmla="*/ 12 h 36"/>
                <a:gd name="T6" fmla="*/ 49 w 76"/>
                <a:gd name="T7" fmla="*/ 14 h 36"/>
                <a:gd name="T8" fmla="*/ 47 w 76"/>
                <a:gd name="T9" fmla="*/ 21 h 36"/>
                <a:gd name="T10" fmla="*/ 40 w 76"/>
                <a:gd name="T11" fmla="*/ 24 h 36"/>
                <a:gd name="T12" fmla="*/ 18 w 76"/>
                <a:gd name="T13" fmla="*/ 24 h 36"/>
                <a:gd name="T14" fmla="*/ 16 w 76"/>
                <a:gd name="T15" fmla="*/ 22 h 36"/>
                <a:gd name="T16" fmla="*/ 18 w 76"/>
                <a:gd name="T17" fmla="*/ 20 h 36"/>
                <a:gd name="T18" fmla="*/ 40 w 76"/>
                <a:gd name="T19" fmla="*/ 20 h 36"/>
                <a:gd name="T20" fmla="*/ 44 w 76"/>
                <a:gd name="T21" fmla="*/ 18 h 36"/>
                <a:gd name="T22" fmla="*/ 45 w 76"/>
                <a:gd name="T23" fmla="*/ 14 h 36"/>
                <a:gd name="T24" fmla="*/ 40 w 76"/>
                <a:gd name="T25" fmla="*/ 8 h 36"/>
                <a:gd name="T26" fmla="*/ 28 w 76"/>
                <a:gd name="T27" fmla="*/ 8 h 36"/>
                <a:gd name="T28" fmla="*/ 27 w 76"/>
                <a:gd name="T29" fmla="*/ 7 h 36"/>
                <a:gd name="T30" fmla="*/ 10 w 76"/>
                <a:gd name="T31" fmla="*/ 0 h 36"/>
                <a:gd name="T32" fmla="*/ 2 w 76"/>
                <a:gd name="T33" fmla="*/ 0 h 36"/>
                <a:gd name="T34" fmla="*/ 0 w 76"/>
                <a:gd name="T35" fmla="*/ 2 h 36"/>
                <a:gd name="T36" fmla="*/ 0 w 76"/>
                <a:gd name="T37" fmla="*/ 24 h 36"/>
                <a:gd name="T38" fmla="*/ 1 w 76"/>
                <a:gd name="T39" fmla="*/ 26 h 36"/>
                <a:gd name="T40" fmla="*/ 17 w 76"/>
                <a:gd name="T41" fmla="*/ 31 h 36"/>
                <a:gd name="T42" fmla="*/ 33 w 76"/>
                <a:gd name="T43" fmla="*/ 36 h 36"/>
                <a:gd name="T44" fmla="*/ 51 w 76"/>
                <a:gd name="T45" fmla="*/ 29 h 36"/>
                <a:gd name="T46" fmla="*/ 75 w 76"/>
                <a:gd name="T47" fmla="*/ 16 h 36"/>
                <a:gd name="T48" fmla="*/ 76 w 76"/>
                <a:gd name="T49" fmla="*/ 14 h 36"/>
                <a:gd name="T50" fmla="*/ 75 w 76"/>
                <a:gd name="T51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6">
                  <a:moveTo>
                    <a:pt x="75" y="13"/>
                  </a:moveTo>
                  <a:cubicBezTo>
                    <a:pt x="71" y="8"/>
                    <a:pt x="67" y="7"/>
                    <a:pt x="61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4"/>
                  </a:cubicBezTo>
                  <a:cubicBezTo>
                    <a:pt x="49" y="17"/>
                    <a:pt x="49" y="19"/>
                    <a:pt x="47" y="21"/>
                  </a:cubicBezTo>
                  <a:cubicBezTo>
                    <a:pt x="45" y="23"/>
                    <a:pt x="43" y="24"/>
                    <a:pt x="4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2" y="20"/>
                    <a:pt x="43" y="19"/>
                    <a:pt x="44" y="18"/>
                  </a:cubicBezTo>
                  <a:cubicBezTo>
                    <a:pt x="45" y="17"/>
                    <a:pt x="45" y="16"/>
                    <a:pt x="45" y="14"/>
                  </a:cubicBezTo>
                  <a:cubicBezTo>
                    <a:pt x="45" y="12"/>
                    <a:pt x="44" y="8"/>
                    <a:pt x="4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4" y="5"/>
                    <a:pt x="18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3" y="30"/>
                    <a:pt x="17" y="31"/>
                  </a:cubicBezTo>
                  <a:cubicBezTo>
                    <a:pt x="25" y="34"/>
                    <a:pt x="29" y="36"/>
                    <a:pt x="33" y="36"/>
                  </a:cubicBezTo>
                  <a:cubicBezTo>
                    <a:pt x="38" y="36"/>
                    <a:pt x="42" y="34"/>
                    <a:pt x="51" y="29"/>
                  </a:cubicBezTo>
                  <a:cubicBezTo>
                    <a:pt x="57" y="25"/>
                    <a:pt x="64" y="21"/>
                    <a:pt x="75" y="16"/>
                  </a:cubicBezTo>
                  <a:cubicBezTo>
                    <a:pt x="75" y="16"/>
                    <a:pt x="76" y="15"/>
                    <a:pt x="76" y="14"/>
                  </a:cubicBezTo>
                  <a:cubicBezTo>
                    <a:pt x="76" y="14"/>
                    <a:pt x="76" y="13"/>
                    <a:pt x="7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403C95-5E7C-1143-AC23-366F94EF22C2}"/>
              </a:ext>
            </a:extLst>
          </p:cNvPr>
          <p:cNvGrpSpPr/>
          <p:nvPr/>
        </p:nvGrpSpPr>
        <p:grpSpPr>
          <a:xfrm>
            <a:off x="4922412" y="2861116"/>
            <a:ext cx="363662" cy="365264"/>
            <a:chOff x="9161463" y="3248025"/>
            <a:chExt cx="360362" cy="361950"/>
          </a:xfrm>
          <a:solidFill>
            <a:schemeClr val="bg1"/>
          </a:solidFill>
        </p:grpSpPr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AC9B4B1A-87AD-754E-A071-2FE73CE69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248025"/>
              <a:ext cx="15875" cy="30163"/>
            </a:xfrm>
            <a:custGeom>
              <a:avLst/>
              <a:gdLst>
                <a:gd name="T0" fmla="*/ 2 w 4"/>
                <a:gd name="T1" fmla="*/ 8 h 8"/>
                <a:gd name="T2" fmla="*/ 4 w 4"/>
                <a:gd name="T3" fmla="*/ 6 h 8"/>
                <a:gd name="T4" fmla="*/ 4 w 4"/>
                <a:gd name="T5" fmla="*/ 2 h 8"/>
                <a:gd name="T6" fmla="*/ 2 w 4"/>
                <a:gd name="T7" fmla="*/ 0 h 8"/>
                <a:gd name="T8" fmla="*/ 0 w 4"/>
                <a:gd name="T9" fmla="*/ 2 h 8"/>
                <a:gd name="T10" fmla="*/ 0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653A3B5-350F-1044-B602-F8F53D13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5" y="3278188"/>
              <a:ext cx="30163" cy="30163"/>
            </a:xfrm>
            <a:custGeom>
              <a:avLst/>
              <a:gdLst>
                <a:gd name="T0" fmla="*/ 5 w 8"/>
                <a:gd name="T1" fmla="*/ 7 h 8"/>
                <a:gd name="T2" fmla="*/ 6 w 8"/>
                <a:gd name="T3" fmla="*/ 8 h 8"/>
                <a:gd name="T4" fmla="*/ 7 w 8"/>
                <a:gd name="T5" fmla="*/ 7 h 8"/>
                <a:gd name="T6" fmla="*/ 7 w 8"/>
                <a:gd name="T7" fmla="*/ 4 h 8"/>
                <a:gd name="T8" fmla="*/ 3 w 8"/>
                <a:gd name="T9" fmla="*/ 0 h 8"/>
                <a:gd name="T10" fmla="*/ 1 w 8"/>
                <a:gd name="T11" fmla="*/ 0 h 8"/>
                <a:gd name="T12" fmla="*/ 1 w 8"/>
                <a:gd name="T13" fmla="*/ 3 h 8"/>
                <a:gd name="T14" fmla="*/ 5 w 8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5" y="7"/>
                  </a:moveTo>
                  <a:cubicBezTo>
                    <a:pt x="5" y="8"/>
                    <a:pt x="5" y="8"/>
                    <a:pt x="6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8" y="7"/>
                    <a:pt x="8" y="5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lnTo>
                    <a:pt x="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F5F80B96-46DE-7242-86AA-0C354E79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3278188"/>
              <a:ext cx="30163" cy="30163"/>
            </a:xfrm>
            <a:custGeom>
              <a:avLst/>
              <a:gdLst>
                <a:gd name="T0" fmla="*/ 2 w 8"/>
                <a:gd name="T1" fmla="*/ 8 h 8"/>
                <a:gd name="T2" fmla="*/ 3 w 8"/>
                <a:gd name="T3" fmla="*/ 7 h 8"/>
                <a:gd name="T4" fmla="*/ 7 w 8"/>
                <a:gd name="T5" fmla="*/ 3 h 8"/>
                <a:gd name="T6" fmla="*/ 7 w 8"/>
                <a:gd name="T7" fmla="*/ 0 h 8"/>
                <a:gd name="T8" fmla="*/ 5 w 8"/>
                <a:gd name="T9" fmla="*/ 0 h 8"/>
                <a:gd name="T10" fmla="*/ 1 w 8"/>
                <a:gd name="T11" fmla="*/ 4 h 8"/>
                <a:gd name="T12" fmla="*/ 1 w 8"/>
                <a:gd name="T13" fmla="*/ 7 h 8"/>
                <a:gd name="T14" fmla="*/ 2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1"/>
                    <a:pt x="7" y="0"/>
                  </a:cubicBezTo>
                  <a:cubicBezTo>
                    <a:pt x="7" y="0"/>
                    <a:pt x="5" y="0"/>
                    <a:pt x="5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8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D4E397BF-E19F-014D-903E-47EA1627A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3384550"/>
              <a:ext cx="30163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0733F6B3-AB56-024D-A29C-F5857CEB7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3294063"/>
              <a:ext cx="192088" cy="146050"/>
            </a:xfrm>
            <a:custGeom>
              <a:avLst/>
              <a:gdLst>
                <a:gd name="T0" fmla="*/ 4 w 51"/>
                <a:gd name="T1" fmla="*/ 39 h 39"/>
                <a:gd name="T2" fmla="*/ 13 w 51"/>
                <a:gd name="T3" fmla="*/ 23 h 39"/>
                <a:gd name="T4" fmla="*/ 18 w 51"/>
                <a:gd name="T5" fmla="*/ 20 h 39"/>
                <a:gd name="T6" fmla="*/ 51 w 51"/>
                <a:gd name="T7" fmla="*/ 20 h 39"/>
                <a:gd name="T8" fmla="*/ 26 w 51"/>
                <a:gd name="T9" fmla="*/ 0 h 39"/>
                <a:gd name="T10" fmla="*/ 0 w 51"/>
                <a:gd name="T11" fmla="*/ 26 h 39"/>
                <a:gd name="T12" fmla="*/ 4 w 5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9">
                  <a:moveTo>
                    <a:pt x="4" y="39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4" y="21"/>
                    <a:pt x="16" y="20"/>
                    <a:pt x="18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9" y="9"/>
                    <a:pt x="38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1"/>
                    <a:pt x="1" y="35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A361E2E8-1E7B-424C-82DC-D6D6DE3B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3" y="3549650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8B08BCA4-646F-E945-8B3A-12741C43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3" y="3384550"/>
              <a:ext cx="60325" cy="44450"/>
            </a:xfrm>
            <a:custGeom>
              <a:avLst/>
              <a:gdLst>
                <a:gd name="T0" fmla="*/ 5 w 38"/>
                <a:gd name="T1" fmla="*/ 0 h 28"/>
                <a:gd name="T2" fmla="*/ 0 w 38"/>
                <a:gd name="T3" fmla="*/ 28 h 28"/>
                <a:gd name="T4" fmla="*/ 38 w 38"/>
                <a:gd name="T5" fmla="*/ 28 h 28"/>
                <a:gd name="T6" fmla="*/ 31 w 38"/>
                <a:gd name="T7" fmla="*/ 0 h 28"/>
                <a:gd name="T8" fmla="*/ 5 w 3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5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F4505307-F934-DE4A-B81A-046993CC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3444875"/>
              <a:ext cx="85725" cy="30163"/>
            </a:xfrm>
            <a:custGeom>
              <a:avLst/>
              <a:gdLst>
                <a:gd name="T0" fmla="*/ 45 w 54"/>
                <a:gd name="T1" fmla="*/ 0 h 19"/>
                <a:gd name="T2" fmla="*/ 0 w 54"/>
                <a:gd name="T3" fmla="*/ 0 h 19"/>
                <a:gd name="T4" fmla="*/ 4 w 54"/>
                <a:gd name="T5" fmla="*/ 19 h 19"/>
                <a:gd name="T6" fmla="*/ 54 w 54"/>
                <a:gd name="T7" fmla="*/ 19 h 19"/>
                <a:gd name="T8" fmla="*/ 45 w 5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45" y="0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54" y="1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15BF492D-89D3-AE4E-88A4-8839B8E45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450" y="3444875"/>
              <a:ext cx="82550" cy="30163"/>
            </a:xfrm>
            <a:custGeom>
              <a:avLst/>
              <a:gdLst>
                <a:gd name="T0" fmla="*/ 47 w 52"/>
                <a:gd name="T1" fmla="*/ 0 h 19"/>
                <a:gd name="T2" fmla="*/ 5 w 52"/>
                <a:gd name="T3" fmla="*/ 0 h 19"/>
                <a:gd name="T4" fmla="*/ 0 w 52"/>
                <a:gd name="T5" fmla="*/ 19 h 19"/>
                <a:gd name="T6" fmla="*/ 52 w 52"/>
                <a:gd name="T7" fmla="*/ 19 h 19"/>
                <a:gd name="T8" fmla="*/ 47 w 5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47" y="0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52" y="19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664E8E6-6420-DA49-A8B3-5B6522622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338" y="3489325"/>
              <a:ext cx="104775" cy="44450"/>
            </a:xfrm>
            <a:custGeom>
              <a:avLst/>
              <a:gdLst>
                <a:gd name="T0" fmla="*/ 5 w 66"/>
                <a:gd name="T1" fmla="*/ 0 h 28"/>
                <a:gd name="T2" fmla="*/ 0 w 66"/>
                <a:gd name="T3" fmla="*/ 28 h 28"/>
                <a:gd name="T4" fmla="*/ 66 w 66"/>
                <a:gd name="T5" fmla="*/ 28 h 28"/>
                <a:gd name="T6" fmla="*/ 61 w 66"/>
                <a:gd name="T7" fmla="*/ 0 h 28"/>
                <a:gd name="T8" fmla="*/ 5 w 6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5" y="0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BC49B60E-C22C-CC4F-A63F-B4D985D87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3444875"/>
              <a:ext cx="85725" cy="30163"/>
            </a:xfrm>
            <a:custGeom>
              <a:avLst/>
              <a:gdLst>
                <a:gd name="T0" fmla="*/ 9 w 54"/>
                <a:gd name="T1" fmla="*/ 0 h 19"/>
                <a:gd name="T2" fmla="*/ 0 w 54"/>
                <a:gd name="T3" fmla="*/ 19 h 19"/>
                <a:gd name="T4" fmla="*/ 49 w 54"/>
                <a:gd name="T5" fmla="*/ 19 h 19"/>
                <a:gd name="T6" fmla="*/ 54 w 54"/>
                <a:gd name="T7" fmla="*/ 0 h 19"/>
                <a:gd name="T8" fmla="*/ 9 w 5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9" y="0"/>
                  </a:moveTo>
                  <a:lnTo>
                    <a:pt x="0" y="19"/>
                  </a:lnTo>
                  <a:lnTo>
                    <a:pt x="49" y="19"/>
                  </a:lnTo>
                  <a:lnTo>
                    <a:pt x="5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F28D7D73-1186-1646-8D05-62FF9D5C1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050" y="3489325"/>
              <a:ext cx="104775" cy="44450"/>
            </a:xfrm>
            <a:custGeom>
              <a:avLst/>
              <a:gdLst>
                <a:gd name="T0" fmla="*/ 28 w 28"/>
                <a:gd name="T1" fmla="*/ 9 h 12"/>
                <a:gd name="T2" fmla="*/ 23 w 28"/>
                <a:gd name="T3" fmla="*/ 0 h 12"/>
                <a:gd name="T4" fmla="*/ 0 w 28"/>
                <a:gd name="T5" fmla="*/ 0 h 12"/>
                <a:gd name="T6" fmla="*/ 3 w 28"/>
                <a:gd name="T7" fmla="*/ 12 h 12"/>
                <a:gd name="T8" fmla="*/ 26 w 28"/>
                <a:gd name="T9" fmla="*/ 12 h 12"/>
                <a:gd name="T10" fmla="*/ 26 w 28"/>
                <a:gd name="T11" fmla="*/ 12 h 12"/>
                <a:gd name="T12" fmla="*/ 28 w 28"/>
                <a:gd name="T13" fmla="*/ 10 h 12"/>
                <a:gd name="T14" fmla="*/ 28 w 28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28" y="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1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3626C7C4-2A22-3E41-BF70-7FCECB9E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5" y="3489325"/>
              <a:ext cx="104775" cy="44450"/>
            </a:xfrm>
            <a:custGeom>
              <a:avLst/>
              <a:gdLst>
                <a:gd name="T0" fmla="*/ 0 w 28"/>
                <a:gd name="T1" fmla="*/ 9 h 12"/>
                <a:gd name="T2" fmla="*/ 0 w 28"/>
                <a:gd name="T3" fmla="*/ 11 h 12"/>
                <a:gd name="T4" fmla="*/ 2 w 28"/>
                <a:gd name="T5" fmla="*/ 12 h 12"/>
                <a:gd name="T6" fmla="*/ 25 w 28"/>
                <a:gd name="T7" fmla="*/ 12 h 12"/>
                <a:gd name="T8" fmla="*/ 28 w 28"/>
                <a:gd name="T9" fmla="*/ 0 h 12"/>
                <a:gd name="T10" fmla="*/ 5 w 28"/>
                <a:gd name="T11" fmla="*/ 0 h 12"/>
                <a:gd name="T12" fmla="*/ 0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0" y="9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4E8BB9B7-B2C5-1447-8715-2D33251E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825" y="3384550"/>
              <a:ext cx="74613" cy="44450"/>
            </a:xfrm>
            <a:custGeom>
              <a:avLst/>
              <a:gdLst>
                <a:gd name="T0" fmla="*/ 2 w 20"/>
                <a:gd name="T1" fmla="*/ 12 h 12"/>
                <a:gd name="T2" fmla="*/ 20 w 20"/>
                <a:gd name="T3" fmla="*/ 12 h 12"/>
                <a:gd name="T4" fmla="*/ 14 w 20"/>
                <a:gd name="T5" fmla="*/ 1 h 12"/>
                <a:gd name="T6" fmla="*/ 12 w 20"/>
                <a:gd name="T7" fmla="*/ 0 h 12"/>
                <a:gd name="T8" fmla="*/ 0 w 20"/>
                <a:gd name="T9" fmla="*/ 0 h 12"/>
                <a:gd name="T10" fmla="*/ 2 w 2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F6A3F9A1-654A-0E49-B4EE-987981281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013" y="3384550"/>
              <a:ext cx="74613" cy="44450"/>
            </a:xfrm>
            <a:custGeom>
              <a:avLst/>
              <a:gdLst>
                <a:gd name="T0" fmla="*/ 6 w 20"/>
                <a:gd name="T1" fmla="*/ 1 h 12"/>
                <a:gd name="T2" fmla="*/ 0 w 20"/>
                <a:gd name="T3" fmla="*/ 12 h 12"/>
                <a:gd name="T4" fmla="*/ 18 w 20"/>
                <a:gd name="T5" fmla="*/ 12 h 12"/>
                <a:gd name="T6" fmla="*/ 20 w 20"/>
                <a:gd name="T7" fmla="*/ 0 h 12"/>
                <a:gd name="T8" fmla="*/ 8 w 20"/>
                <a:gd name="T9" fmla="*/ 0 h 12"/>
                <a:gd name="T10" fmla="*/ 6 w 20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6" y="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972B6E-3710-EE43-B452-6883F67B3D25}"/>
              </a:ext>
            </a:extLst>
          </p:cNvPr>
          <p:cNvGrpSpPr/>
          <p:nvPr/>
        </p:nvGrpSpPr>
        <p:grpSpPr>
          <a:xfrm>
            <a:off x="6663972" y="2846827"/>
            <a:ext cx="273950" cy="365264"/>
            <a:chOff x="2714625" y="3970338"/>
            <a:chExt cx="271463" cy="361950"/>
          </a:xfrm>
          <a:solidFill>
            <a:schemeClr val="bg1"/>
          </a:solidFill>
        </p:grpSpPr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5DC8D53F-B5EF-8444-9D0B-79588A7F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5" y="3970338"/>
              <a:ext cx="180975" cy="331788"/>
            </a:xfrm>
            <a:custGeom>
              <a:avLst/>
              <a:gdLst>
                <a:gd name="T0" fmla="*/ 14 w 48"/>
                <a:gd name="T1" fmla="*/ 84 h 88"/>
                <a:gd name="T2" fmla="*/ 4 w 48"/>
                <a:gd name="T3" fmla="*/ 74 h 88"/>
                <a:gd name="T4" fmla="*/ 4 w 48"/>
                <a:gd name="T5" fmla="*/ 22 h 88"/>
                <a:gd name="T6" fmla="*/ 14 w 48"/>
                <a:gd name="T7" fmla="*/ 12 h 88"/>
                <a:gd name="T8" fmla="*/ 41 w 48"/>
                <a:gd name="T9" fmla="*/ 12 h 88"/>
                <a:gd name="T10" fmla="*/ 37 w 48"/>
                <a:gd name="T11" fmla="*/ 17 h 88"/>
                <a:gd name="T12" fmla="*/ 37 w 48"/>
                <a:gd name="T13" fmla="*/ 19 h 88"/>
                <a:gd name="T14" fmla="*/ 38 w 48"/>
                <a:gd name="T15" fmla="*/ 20 h 88"/>
                <a:gd name="T16" fmla="*/ 39 w 48"/>
                <a:gd name="T17" fmla="*/ 19 h 88"/>
                <a:gd name="T18" fmla="*/ 47 w 48"/>
                <a:gd name="T19" fmla="*/ 11 h 88"/>
                <a:gd name="T20" fmla="*/ 47 w 48"/>
                <a:gd name="T21" fmla="*/ 9 h 88"/>
                <a:gd name="T22" fmla="*/ 39 w 48"/>
                <a:gd name="T23" fmla="*/ 1 h 88"/>
                <a:gd name="T24" fmla="*/ 37 w 48"/>
                <a:gd name="T25" fmla="*/ 1 h 88"/>
                <a:gd name="T26" fmla="*/ 37 w 48"/>
                <a:gd name="T27" fmla="*/ 3 h 88"/>
                <a:gd name="T28" fmla="*/ 41 w 48"/>
                <a:gd name="T29" fmla="*/ 8 h 88"/>
                <a:gd name="T30" fmla="*/ 14 w 48"/>
                <a:gd name="T31" fmla="*/ 8 h 88"/>
                <a:gd name="T32" fmla="*/ 0 w 48"/>
                <a:gd name="T33" fmla="*/ 22 h 88"/>
                <a:gd name="T34" fmla="*/ 0 w 48"/>
                <a:gd name="T35" fmla="*/ 74 h 88"/>
                <a:gd name="T36" fmla="*/ 14 w 48"/>
                <a:gd name="T37" fmla="*/ 88 h 88"/>
                <a:gd name="T38" fmla="*/ 16 w 48"/>
                <a:gd name="T39" fmla="*/ 86 h 88"/>
                <a:gd name="T40" fmla="*/ 14 w 48"/>
                <a:gd name="T41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8">
                  <a:moveTo>
                    <a:pt x="14" y="84"/>
                  </a:moveTo>
                  <a:cubicBezTo>
                    <a:pt x="8" y="84"/>
                    <a:pt x="4" y="80"/>
                    <a:pt x="4" y="7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7"/>
                    <a:pt x="8" y="12"/>
                    <a:pt x="14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7"/>
                    <a:pt x="36" y="19"/>
                    <a:pt x="37" y="19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9" y="20"/>
                    <a:pt x="39" y="20"/>
                    <a:pt x="39" y="1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9"/>
                    <a:pt x="47" y="9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7" y="0"/>
                    <a:pt x="37" y="1"/>
                  </a:cubicBezTo>
                  <a:cubicBezTo>
                    <a:pt x="36" y="1"/>
                    <a:pt x="36" y="3"/>
                    <a:pt x="37" y="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6" y="8"/>
                    <a:pt x="0" y="14"/>
                    <a:pt x="0" y="2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6" y="88"/>
                    <a:pt x="14" y="88"/>
                  </a:cubicBezTo>
                  <a:cubicBezTo>
                    <a:pt x="15" y="88"/>
                    <a:pt x="16" y="87"/>
                    <a:pt x="16" y="86"/>
                  </a:cubicBezTo>
                  <a:cubicBezTo>
                    <a:pt x="16" y="85"/>
                    <a:pt x="15" y="84"/>
                    <a:pt x="1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689E3F47-5464-9E48-A6F5-A8E19259F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4000500"/>
              <a:ext cx="180975" cy="331788"/>
            </a:xfrm>
            <a:custGeom>
              <a:avLst/>
              <a:gdLst>
                <a:gd name="T0" fmla="*/ 34 w 48"/>
                <a:gd name="T1" fmla="*/ 0 h 88"/>
                <a:gd name="T2" fmla="*/ 32 w 48"/>
                <a:gd name="T3" fmla="*/ 2 h 88"/>
                <a:gd name="T4" fmla="*/ 34 w 48"/>
                <a:gd name="T5" fmla="*/ 4 h 88"/>
                <a:gd name="T6" fmla="*/ 44 w 48"/>
                <a:gd name="T7" fmla="*/ 14 h 88"/>
                <a:gd name="T8" fmla="*/ 44 w 48"/>
                <a:gd name="T9" fmla="*/ 66 h 88"/>
                <a:gd name="T10" fmla="*/ 34 w 48"/>
                <a:gd name="T11" fmla="*/ 76 h 88"/>
                <a:gd name="T12" fmla="*/ 7 w 48"/>
                <a:gd name="T13" fmla="*/ 76 h 88"/>
                <a:gd name="T14" fmla="*/ 11 w 48"/>
                <a:gd name="T15" fmla="*/ 71 h 88"/>
                <a:gd name="T16" fmla="*/ 11 w 48"/>
                <a:gd name="T17" fmla="*/ 69 h 88"/>
                <a:gd name="T18" fmla="*/ 9 w 48"/>
                <a:gd name="T19" fmla="*/ 69 h 88"/>
                <a:gd name="T20" fmla="*/ 1 w 48"/>
                <a:gd name="T21" fmla="*/ 77 h 88"/>
                <a:gd name="T22" fmla="*/ 1 w 48"/>
                <a:gd name="T23" fmla="*/ 79 h 88"/>
                <a:gd name="T24" fmla="*/ 9 w 48"/>
                <a:gd name="T25" fmla="*/ 87 h 88"/>
                <a:gd name="T26" fmla="*/ 10 w 48"/>
                <a:gd name="T27" fmla="*/ 88 h 88"/>
                <a:gd name="T28" fmla="*/ 11 w 48"/>
                <a:gd name="T29" fmla="*/ 87 h 88"/>
                <a:gd name="T30" fmla="*/ 11 w 48"/>
                <a:gd name="T31" fmla="*/ 85 h 88"/>
                <a:gd name="T32" fmla="*/ 7 w 48"/>
                <a:gd name="T33" fmla="*/ 80 h 88"/>
                <a:gd name="T34" fmla="*/ 34 w 48"/>
                <a:gd name="T35" fmla="*/ 80 h 88"/>
                <a:gd name="T36" fmla="*/ 48 w 48"/>
                <a:gd name="T37" fmla="*/ 66 h 88"/>
                <a:gd name="T38" fmla="*/ 48 w 48"/>
                <a:gd name="T39" fmla="*/ 14 h 88"/>
                <a:gd name="T40" fmla="*/ 34 w 48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8">
                  <a:moveTo>
                    <a:pt x="34" y="0"/>
                  </a:moveTo>
                  <a:cubicBezTo>
                    <a:pt x="33" y="0"/>
                    <a:pt x="32" y="1"/>
                    <a:pt x="32" y="2"/>
                  </a:cubicBezTo>
                  <a:cubicBezTo>
                    <a:pt x="32" y="3"/>
                    <a:pt x="33" y="4"/>
                    <a:pt x="34" y="4"/>
                  </a:cubicBezTo>
                  <a:cubicBezTo>
                    <a:pt x="40" y="4"/>
                    <a:pt x="44" y="9"/>
                    <a:pt x="44" y="14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72"/>
                    <a:pt x="40" y="76"/>
                    <a:pt x="34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69"/>
                    <a:pt x="11" y="69"/>
                  </a:cubicBezTo>
                  <a:cubicBezTo>
                    <a:pt x="11" y="68"/>
                    <a:pt x="9" y="68"/>
                    <a:pt x="9" y="69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9"/>
                    <a:pt x="1" y="79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8"/>
                    <a:pt x="9" y="88"/>
                    <a:pt x="10" y="88"/>
                  </a:cubicBezTo>
                  <a:cubicBezTo>
                    <a:pt x="11" y="88"/>
                    <a:pt x="11" y="88"/>
                    <a:pt x="11" y="87"/>
                  </a:cubicBezTo>
                  <a:cubicBezTo>
                    <a:pt x="12" y="87"/>
                    <a:pt x="12" y="85"/>
                    <a:pt x="11" y="85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2" y="80"/>
                    <a:pt x="48" y="74"/>
                    <a:pt x="48" y="6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6"/>
                    <a:pt x="4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9C6A7D8A-A06B-6D4A-A5B1-5DB2FE600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5" y="4060825"/>
              <a:ext cx="120650" cy="180975"/>
            </a:xfrm>
            <a:custGeom>
              <a:avLst/>
              <a:gdLst>
                <a:gd name="T0" fmla="*/ 32 w 32"/>
                <a:gd name="T1" fmla="*/ 46 h 48"/>
                <a:gd name="T2" fmla="*/ 32 w 32"/>
                <a:gd name="T3" fmla="*/ 10 h 48"/>
                <a:gd name="T4" fmla="*/ 30 w 32"/>
                <a:gd name="T5" fmla="*/ 8 h 48"/>
                <a:gd name="T6" fmla="*/ 24 w 32"/>
                <a:gd name="T7" fmla="*/ 8 h 48"/>
                <a:gd name="T8" fmla="*/ 24 w 32"/>
                <a:gd name="T9" fmla="*/ 2 h 48"/>
                <a:gd name="T10" fmla="*/ 22 w 32"/>
                <a:gd name="T11" fmla="*/ 0 h 48"/>
                <a:gd name="T12" fmla="*/ 10 w 32"/>
                <a:gd name="T13" fmla="*/ 0 h 48"/>
                <a:gd name="T14" fmla="*/ 8 w 32"/>
                <a:gd name="T15" fmla="*/ 2 h 48"/>
                <a:gd name="T16" fmla="*/ 8 w 32"/>
                <a:gd name="T17" fmla="*/ 8 h 48"/>
                <a:gd name="T18" fmla="*/ 2 w 32"/>
                <a:gd name="T19" fmla="*/ 8 h 48"/>
                <a:gd name="T20" fmla="*/ 0 w 32"/>
                <a:gd name="T21" fmla="*/ 10 h 48"/>
                <a:gd name="T22" fmla="*/ 0 w 32"/>
                <a:gd name="T23" fmla="*/ 46 h 48"/>
                <a:gd name="T24" fmla="*/ 2 w 32"/>
                <a:gd name="T25" fmla="*/ 48 h 48"/>
                <a:gd name="T26" fmla="*/ 30 w 32"/>
                <a:gd name="T27" fmla="*/ 48 h 48"/>
                <a:gd name="T28" fmla="*/ 32 w 32"/>
                <a:gd name="T29" fmla="*/ 46 h 48"/>
                <a:gd name="T30" fmla="*/ 23 w 32"/>
                <a:gd name="T31" fmla="*/ 27 h 48"/>
                <a:gd name="T32" fmla="*/ 13 w 32"/>
                <a:gd name="T33" fmla="*/ 38 h 48"/>
                <a:gd name="T34" fmla="*/ 12 w 32"/>
                <a:gd name="T35" fmla="*/ 38 h 48"/>
                <a:gd name="T36" fmla="*/ 11 w 32"/>
                <a:gd name="T37" fmla="*/ 38 h 48"/>
                <a:gd name="T38" fmla="*/ 11 w 32"/>
                <a:gd name="T39" fmla="*/ 35 h 48"/>
                <a:gd name="T40" fmla="*/ 17 w 32"/>
                <a:gd name="T41" fmla="*/ 28 h 48"/>
                <a:gd name="T42" fmla="*/ 10 w 32"/>
                <a:gd name="T43" fmla="*/ 28 h 48"/>
                <a:gd name="T44" fmla="*/ 8 w 32"/>
                <a:gd name="T45" fmla="*/ 27 h 48"/>
                <a:gd name="T46" fmla="*/ 9 w 32"/>
                <a:gd name="T47" fmla="*/ 25 h 48"/>
                <a:gd name="T48" fmla="*/ 19 w 32"/>
                <a:gd name="T49" fmla="*/ 15 h 48"/>
                <a:gd name="T50" fmla="*/ 21 w 32"/>
                <a:gd name="T51" fmla="*/ 15 h 48"/>
                <a:gd name="T52" fmla="*/ 21 w 32"/>
                <a:gd name="T53" fmla="*/ 18 h 48"/>
                <a:gd name="T54" fmla="*/ 15 w 32"/>
                <a:gd name="T55" fmla="*/ 24 h 48"/>
                <a:gd name="T56" fmla="*/ 22 w 32"/>
                <a:gd name="T57" fmla="*/ 24 h 48"/>
                <a:gd name="T58" fmla="*/ 24 w 32"/>
                <a:gd name="T59" fmla="*/ 25 h 48"/>
                <a:gd name="T60" fmla="*/ 23 w 32"/>
                <a:gd name="T6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48">
                  <a:moveTo>
                    <a:pt x="32" y="46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0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1" y="48"/>
                    <a:pt x="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8"/>
                    <a:pt x="32" y="47"/>
                    <a:pt x="32" y="46"/>
                  </a:cubicBezTo>
                  <a:close/>
                  <a:moveTo>
                    <a:pt x="23" y="27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6"/>
                    <a:pt x="11" y="3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8" y="28"/>
                    <a:pt x="8" y="27"/>
                  </a:cubicBezTo>
                  <a:cubicBezTo>
                    <a:pt x="8" y="26"/>
                    <a:pt x="8" y="25"/>
                    <a:pt x="9" y="2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21" y="14"/>
                    <a:pt x="21" y="15"/>
                  </a:cubicBezTo>
                  <a:cubicBezTo>
                    <a:pt x="22" y="16"/>
                    <a:pt x="22" y="17"/>
                    <a:pt x="2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4" y="26"/>
                    <a:pt x="24" y="27"/>
                    <a:pt x="2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98AF09D-4A74-2047-A0A6-AA504B53CE0A}"/>
              </a:ext>
            </a:extLst>
          </p:cNvPr>
          <p:cNvSpPr txBox="1"/>
          <p:nvPr/>
        </p:nvSpPr>
        <p:spPr>
          <a:xfrm>
            <a:off x="588434" y="794846"/>
            <a:ext cx="114300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Social, Environmental and Economic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17776F-055F-AE49-A082-4A8517B12ADC}"/>
              </a:ext>
            </a:extLst>
          </p:cNvPr>
          <p:cNvSpPr txBox="1"/>
          <p:nvPr/>
        </p:nvSpPr>
        <p:spPr>
          <a:xfrm>
            <a:off x="7929676" y="3716845"/>
            <a:ext cx="1202307" cy="11324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Increases efficiency of power plants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982AA6-A642-E44B-8563-3EF2263453F4}"/>
              </a:ext>
            </a:extLst>
          </p:cNvPr>
          <p:cNvGrpSpPr/>
          <p:nvPr/>
        </p:nvGrpSpPr>
        <p:grpSpPr>
          <a:xfrm>
            <a:off x="10025014" y="2840710"/>
            <a:ext cx="366624" cy="377158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62" name="Freeform 4357">
              <a:extLst>
                <a:ext uri="{FF2B5EF4-FFF2-40B4-BE49-F238E27FC236}">
                  <a16:creationId xmlns:a16="http://schemas.microsoft.com/office/drawing/2014/main" id="{B319876D-93D1-E941-9888-C9F40BCB0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58">
              <a:extLst>
                <a:ext uri="{FF2B5EF4-FFF2-40B4-BE49-F238E27FC236}">
                  <a16:creationId xmlns:a16="http://schemas.microsoft.com/office/drawing/2014/main" id="{8811F5F9-A90D-9246-A6D7-BE484812BF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60DAF5-AC6F-484F-86A4-9447B4F560E6}"/>
              </a:ext>
            </a:extLst>
          </p:cNvPr>
          <p:cNvGrpSpPr/>
          <p:nvPr/>
        </p:nvGrpSpPr>
        <p:grpSpPr>
          <a:xfrm>
            <a:off x="12377472" y="4980836"/>
            <a:ext cx="295682" cy="295682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69" name="Freeform 372">
              <a:extLst>
                <a:ext uri="{FF2B5EF4-FFF2-40B4-BE49-F238E27FC236}">
                  <a16:creationId xmlns:a16="http://schemas.microsoft.com/office/drawing/2014/main" id="{125345BE-B72A-554F-9A2F-CAFB2D47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73">
              <a:extLst>
                <a:ext uri="{FF2B5EF4-FFF2-40B4-BE49-F238E27FC236}">
                  <a16:creationId xmlns:a16="http://schemas.microsoft.com/office/drawing/2014/main" id="{3528D9D7-BEFC-2A4D-BA89-DE3E9CAFB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3AA6C79-F87A-C749-B2E6-EE7F7F16410F}"/>
              </a:ext>
            </a:extLst>
          </p:cNvPr>
          <p:cNvGrpSpPr/>
          <p:nvPr/>
        </p:nvGrpSpPr>
        <p:grpSpPr>
          <a:xfrm>
            <a:off x="8350647" y="2786015"/>
            <a:ext cx="360363" cy="357188"/>
            <a:chOff x="8440738" y="3975100"/>
            <a:chExt cx="360363" cy="357188"/>
          </a:xfrm>
          <a:solidFill>
            <a:schemeClr val="bg1"/>
          </a:solidFill>
        </p:grpSpPr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AEB2AEFB-8C0F-7641-BCAE-D6902368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3975100"/>
              <a:ext cx="217488" cy="66675"/>
            </a:xfrm>
            <a:custGeom>
              <a:avLst/>
              <a:gdLst>
                <a:gd name="T0" fmla="*/ 57 w 58"/>
                <a:gd name="T1" fmla="*/ 2 h 18"/>
                <a:gd name="T2" fmla="*/ 55 w 58"/>
                <a:gd name="T3" fmla="*/ 2 h 18"/>
                <a:gd name="T4" fmla="*/ 44 w 58"/>
                <a:gd name="T5" fmla="*/ 6 h 18"/>
                <a:gd name="T6" fmla="*/ 32 w 58"/>
                <a:gd name="T7" fmla="*/ 3 h 18"/>
                <a:gd name="T8" fmla="*/ 18 w 58"/>
                <a:gd name="T9" fmla="*/ 0 h 18"/>
                <a:gd name="T10" fmla="*/ 0 w 58"/>
                <a:gd name="T11" fmla="*/ 10 h 18"/>
                <a:gd name="T12" fmla="*/ 1 w 58"/>
                <a:gd name="T13" fmla="*/ 12 h 18"/>
                <a:gd name="T14" fmla="*/ 3 w 58"/>
                <a:gd name="T15" fmla="*/ 13 h 18"/>
                <a:gd name="T16" fmla="*/ 21 w 58"/>
                <a:gd name="T17" fmla="*/ 14 h 18"/>
                <a:gd name="T18" fmla="*/ 36 w 58"/>
                <a:gd name="T19" fmla="*/ 18 h 18"/>
                <a:gd name="T20" fmla="*/ 58 w 58"/>
                <a:gd name="T21" fmla="*/ 4 h 18"/>
                <a:gd name="T22" fmla="*/ 57 w 58"/>
                <a:gd name="T2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8">
                  <a:moveTo>
                    <a:pt x="57" y="2"/>
                  </a:moveTo>
                  <a:cubicBezTo>
                    <a:pt x="57" y="1"/>
                    <a:pt x="55" y="1"/>
                    <a:pt x="55" y="2"/>
                  </a:cubicBezTo>
                  <a:cubicBezTo>
                    <a:pt x="51" y="4"/>
                    <a:pt x="48" y="6"/>
                    <a:pt x="44" y="6"/>
                  </a:cubicBezTo>
                  <a:cubicBezTo>
                    <a:pt x="40" y="6"/>
                    <a:pt x="36" y="4"/>
                    <a:pt x="32" y="3"/>
                  </a:cubicBezTo>
                  <a:cubicBezTo>
                    <a:pt x="27" y="1"/>
                    <a:pt x="23" y="0"/>
                    <a:pt x="18" y="0"/>
                  </a:cubicBezTo>
                  <a:cubicBezTo>
                    <a:pt x="11" y="0"/>
                    <a:pt x="5" y="3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8" y="10"/>
                    <a:pt x="14" y="12"/>
                    <a:pt x="21" y="14"/>
                  </a:cubicBezTo>
                  <a:cubicBezTo>
                    <a:pt x="25" y="16"/>
                    <a:pt x="30" y="18"/>
                    <a:pt x="36" y="18"/>
                  </a:cubicBezTo>
                  <a:cubicBezTo>
                    <a:pt x="43" y="18"/>
                    <a:pt x="51" y="14"/>
                    <a:pt x="58" y="4"/>
                  </a:cubicBezTo>
                  <a:cubicBezTo>
                    <a:pt x="58" y="3"/>
                    <a:pt x="58" y="2"/>
                    <a:pt x="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204B36DD-7F06-B140-9421-D110FE9AC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076700"/>
              <a:ext cx="360363" cy="255588"/>
            </a:xfrm>
            <a:custGeom>
              <a:avLst/>
              <a:gdLst>
                <a:gd name="T0" fmla="*/ 96 w 96"/>
                <a:gd name="T1" fmla="*/ 65 h 68"/>
                <a:gd name="T2" fmla="*/ 80 w 96"/>
                <a:gd name="T3" fmla="*/ 2 h 68"/>
                <a:gd name="T4" fmla="*/ 78 w 96"/>
                <a:gd name="T5" fmla="*/ 0 h 68"/>
                <a:gd name="T6" fmla="*/ 18 w 96"/>
                <a:gd name="T7" fmla="*/ 0 h 68"/>
                <a:gd name="T8" fmla="*/ 16 w 96"/>
                <a:gd name="T9" fmla="*/ 2 h 68"/>
                <a:gd name="T10" fmla="*/ 0 w 96"/>
                <a:gd name="T11" fmla="*/ 65 h 68"/>
                <a:gd name="T12" fmla="*/ 0 w 96"/>
                <a:gd name="T13" fmla="*/ 67 h 68"/>
                <a:gd name="T14" fmla="*/ 2 w 96"/>
                <a:gd name="T15" fmla="*/ 68 h 68"/>
                <a:gd name="T16" fmla="*/ 94 w 96"/>
                <a:gd name="T17" fmla="*/ 68 h 68"/>
                <a:gd name="T18" fmla="*/ 96 w 96"/>
                <a:gd name="T19" fmla="*/ 67 h 68"/>
                <a:gd name="T20" fmla="*/ 96 w 96"/>
                <a:gd name="T21" fmla="*/ 65 h 68"/>
                <a:gd name="T22" fmla="*/ 48 w 96"/>
                <a:gd name="T23" fmla="*/ 30 h 68"/>
                <a:gd name="T24" fmla="*/ 52 w 96"/>
                <a:gd name="T25" fmla="*/ 34 h 68"/>
                <a:gd name="T26" fmla="*/ 48 w 96"/>
                <a:gd name="T27" fmla="*/ 38 h 68"/>
                <a:gd name="T28" fmla="*/ 44 w 96"/>
                <a:gd name="T29" fmla="*/ 34 h 68"/>
                <a:gd name="T30" fmla="*/ 48 w 96"/>
                <a:gd name="T31" fmla="*/ 30 h 68"/>
                <a:gd name="T32" fmla="*/ 37 w 96"/>
                <a:gd name="T33" fmla="*/ 12 h 68"/>
                <a:gd name="T34" fmla="*/ 44 w 96"/>
                <a:gd name="T35" fmla="*/ 25 h 68"/>
                <a:gd name="T36" fmla="*/ 38 w 96"/>
                <a:gd name="T37" fmla="*/ 34 h 68"/>
                <a:gd name="T38" fmla="*/ 24 w 96"/>
                <a:gd name="T39" fmla="*/ 34 h 68"/>
                <a:gd name="T40" fmla="*/ 37 w 96"/>
                <a:gd name="T41" fmla="*/ 12 h 68"/>
                <a:gd name="T42" fmla="*/ 48 w 96"/>
                <a:gd name="T43" fmla="*/ 58 h 68"/>
                <a:gd name="T44" fmla="*/ 33 w 96"/>
                <a:gd name="T45" fmla="*/ 53 h 68"/>
                <a:gd name="T46" fmla="*/ 42 w 96"/>
                <a:gd name="T47" fmla="*/ 42 h 68"/>
                <a:gd name="T48" fmla="*/ 48 w 96"/>
                <a:gd name="T49" fmla="*/ 43 h 68"/>
                <a:gd name="T50" fmla="*/ 54 w 96"/>
                <a:gd name="T51" fmla="*/ 42 h 68"/>
                <a:gd name="T52" fmla="*/ 62 w 96"/>
                <a:gd name="T53" fmla="*/ 53 h 68"/>
                <a:gd name="T54" fmla="*/ 48 w 96"/>
                <a:gd name="T55" fmla="*/ 58 h 68"/>
                <a:gd name="T56" fmla="*/ 58 w 96"/>
                <a:gd name="T57" fmla="*/ 34 h 68"/>
                <a:gd name="T58" fmla="*/ 52 w 96"/>
                <a:gd name="T59" fmla="*/ 25 h 68"/>
                <a:gd name="T60" fmla="*/ 59 w 96"/>
                <a:gd name="T61" fmla="*/ 12 h 68"/>
                <a:gd name="T62" fmla="*/ 72 w 96"/>
                <a:gd name="T63" fmla="*/ 34 h 68"/>
                <a:gd name="T64" fmla="*/ 58 w 96"/>
                <a:gd name="T6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8">
                  <a:moveTo>
                    <a:pt x="96" y="65"/>
                  </a:moveTo>
                  <a:cubicBezTo>
                    <a:pt x="82" y="44"/>
                    <a:pt x="80" y="2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2"/>
                    <a:pt x="14" y="44"/>
                    <a:pt x="0" y="65"/>
                  </a:cubicBezTo>
                  <a:cubicBezTo>
                    <a:pt x="0" y="66"/>
                    <a:pt x="0" y="66"/>
                    <a:pt x="0" y="67"/>
                  </a:cubicBezTo>
                  <a:cubicBezTo>
                    <a:pt x="1" y="68"/>
                    <a:pt x="1" y="68"/>
                    <a:pt x="2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5" y="68"/>
                    <a:pt x="95" y="68"/>
                    <a:pt x="96" y="67"/>
                  </a:cubicBezTo>
                  <a:cubicBezTo>
                    <a:pt x="96" y="66"/>
                    <a:pt x="96" y="66"/>
                    <a:pt x="96" y="65"/>
                  </a:cubicBezTo>
                  <a:close/>
                  <a:moveTo>
                    <a:pt x="48" y="30"/>
                  </a:moveTo>
                  <a:cubicBezTo>
                    <a:pt x="50" y="30"/>
                    <a:pt x="52" y="32"/>
                    <a:pt x="52" y="34"/>
                  </a:cubicBezTo>
                  <a:cubicBezTo>
                    <a:pt x="52" y="36"/>
                    <a:pt x="50" y="38"/>
                    <a:pt x="48" y="38"/>
                  </a:cubicBezTo>
                  <a:cubicBezTo>
                    <a:pt x="46" y="38"/>
                    <a:pt x="44" y="36"/>
                    <a:pt x="44" y="34"/>
                  </a:cubicBezTo>
                  <a:cubicBezTo>
                    <a:pt x="44" y="32"/>
                    <a:pt x="46" y="30"/>
                    <a:pt x="48" y="30"/>
                  </a:cubicBezTo>
                  <a:close/>
                  <a:moveTo>
                    <a:pt x="37" y="12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1" y="27"/>
                    <a:pt x="38" y="30"/>
                    <a:pt x="38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24"/>
                    <a:pt x="29" y="16"/>
                    <a:pt x="37" y="12"/>
                  </a:cubicBezTo>
                  <a:close/>
                  <a:moveTo>
                    <a:pt x="48" y="58"/>
                  </a:moveTo>
                  <a:cubicBezTo>
                    <a:pt x="43" y="58"/>
                    <a:pt x="38" y="56"/>
                    <a:pt x="33" y="53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4" y="43"/>
                    <a:pt x="46" y="43"/>
                    <a:pt x="48" y="43"/>
                  </a:cubicBezTo>
                  <a:cubicBezTo>
                    <a:pt x="50" y="43"/>
                    <a:pt x="52" y="43"/>
                    <a:pt x="54" y="4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8" y="56"/>
                    <a:pt x="53" y="58"/>
                    <a:pt x="48" y="58"/>
                  </a:cubicBezTo>
                  <a:close/>
                  <a:moveTo>
                    <a:pt x="58" y="34"/>
                  </a:moveTo>
                  <a:cubicBezTo>
                    <a:pt x="58" y="30"/>
                    <a:pt x="55" y="27"/>
                    <a:pt x="52" y="25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7" y="16"/>
                    <a:pt x="72" y="24"/>
                    <a:pt x="72" y="34"/>
                  </a:cubicBezTo>
                  <a:lnTo>
                    <a:pt x="5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5" name="Freeform 132">
            <a:extLst>
              <a:ext uri="{FF2B5EF4-FFF2-40B4-BE49-F238E27FC236}">
                <a16:creationId xmlns:a16="http://schemas.microsoft.com/office/drawing/2014/main" id="{955FFE39-A4D3-F542-B5B6-DFA3BA296CBA}"/>
              </a:ext>
            </a:extLst>
          </p:cNvPr>
          <p:cNvSpPr>
            <a:spLocks noEditPoints="1"/>
          </p:cNvSpPr>
          <p:nvPr/>
        </p:nvSpPr>
        <p:spPr bwMode="auto">
          <a:xfrm>
            <a:off x="1643993" y="2856420"/>
            <a:ext cx="312738" cy="346075"/>
          </a:xfrm>
          <a:custGeom>
            <a:avLst/>
            <a:gdLst>
              <a:gd name="T0" fmla="*/ 64 w 83"/>
              <a:gd name="T1" fmla="*/ 60 h 92"/>
              <a:gd name="T2" fmla="*/ 75 w 83"/>
              <a:gd name="T3" fmla="*/ 54 h 92"/>
              <a:gd name="T4" fmla="*/ 79 w 83"/>
              <a:gd name="T5" fmla="*/ 24 h 92"/>
              <a:gd name="T6" fmla="*/ 78 w 83"/>
              <a:gd name="T7" fmla="*/ 23 h 92"/>
              <a:gd name="T8" fmla="*/ 76 w 83"/>
              <a:gd name="T9" fmla="*/ 23 h 92"/>
              <a:gd name="T10" fmla="*/ 64 w 83"/>
              <a:gd name="T11" fmla="*/ 28 h 92"/>
              <a:gd name="T12" fmla="*/ 54 w 83"/>
              <a:gd name="T13" fmla="*/ 32 h 92"/>
              <a:gd name="T14" fmla="*/ 48 w 83"/>
              <a:gd name="T15" fmla="*/ 42 h 92"/>
              <a:gd name="T16" fmla="*/ 50 w 83"/>
              <a:gd name="T17" fmla="*/ 48 h 92"/>
              <a:gd name="T18" fmla="*/ 47 w 83"/>
              <a:gd name="T19" fmla="*/ 51 h 92"/>
              <a:gd name="T20" fmla="*/ 41 w 83"/>
              <a:gd name="T21" fmla="*/ 38 h 92"/>
              <a:gd name="T22" fmla="*/ 46 w 83"/>
              <a:gd name="T23" fmla="*/ 31 h 92"/>
              <a:gd name="T24" fmla="*/ 41 w 83"/>
              <a:gd name="T25" fmla="*/ 17 h 92"/>
              <a:gd name="T26" fmla="*/ 25 w 83"/>
              <a:gd name="T27" fmla="*/ 8 h 92"/>
              <a:gd name="T28" fmla="*/ 9 w 83"/>
              <a:gd name="T29" fmla="*/ 1 h 92"/>
              <a:gd name="T30" fmla="*/ 8 w 83"/>
              <a:gd name="T31" fmla="*/ 0 h 92"/>
              <a:gd name="T32" fmla="*/ 6 w 83"/>
              <a:gd name="T33" fmla="*/ 1 h 92"/>
              <a:gd name="T34" fmla="*/ 10 w 83"/>
              <a:gd name="T35" fmla="*/ 43 h 92"/>
              <a:gd name="T36" fmla="*/ 24 w 83"/>
              <a:gd name="T37" fmla="*/ 51 h 92"/>
              <a:gd name="T38" fmla="*/ 32 w 83"/>
              <a:gd name="T39" fmla="*/ 47 h 92"/>
              <a:gd name="T40" fmla="*/ 39 w 83"/>
              <a:gd name="T41" fmla="*/ 64 h 92"/>
              <a:gd name="T42" fmla="*/ 29 w 83"/>
              <a:gd name="T43" fmla="*/ 64 h 92"/>
              <a:gd name="T44" fmla="*/ 27 w 83"/>
              <a:gd name="T45" fmla="*/ 65 h 92"/>
              <a:gd name="T46" fmla="*/ 27 w 83"/>
              <a:gd name="T47" fmla="*/ 67 h 92"/>
              <a:gd name="T48" fmla="*/ 35 w 83"/>
              <a:gd name="T49" fmla="*/ 91 h 92"/>
              <a:gd name="T50" fmla="*/ 37 w 83"/>
              <a:gd name="T51" fmla="*/ 92 h 92"/>
              <a:gd name="T52" fmla="*/ 57 w 83"/>
              <a:gd name="T53" fmla="*/ 92 h 92"/>
              <a:gd name="T54" fmla="*/ 59 w 83"/>
              <a:gd name="T55" fmla="*/ 91 h 92"/>
              <a:gd name="T56" fmla="*/ 67 w 83"/>
              <a:gd name="T57" fmla="*/ 67 h 92"/>
              <a:gd name="T58" fmla="*/ 67 w 83"/>
              <a:gd name="T59" fmla="*/ 65 h 92"/>
              <a:gd name="T60" fmla="*/ 65 w 83"/>
              <a:gd name="T61" fmla="*/ 64 h 92"/>
              <a:gd name="T62" fmla="*/ 54 w 83"/>
              <a:gd name="T63" fmla="*/ 64 h 92"/>
              <a:gd name="T64" fmla="*/ 58 w 83"/>
              <a:gd name="T65" fmla="*/ 57 h 92"/>
              <a:gd name="T66" fmla="*/ 64 w 83"/>
              <a:gd name="T67" fmla="*/ 60 h 92"/>
              <a:gd name="T68" fmla="*/ 49 w 83"/>
              <a:gd name="T69" fmla="*/ 64 h 92"/>
              <a:gd name="T70" fmla="*/ 43 w 83"/>
              <a:gd name="T71" fmla="*/ 64 h 92"/>
              <a:gd name="T72" fmla="*/ 16 w 83"/>
              <a:gd name="T73" fmla="*/ 20 h 92"/>
              <a:gd name="T74" fmla="*/ 16 w 83"/>
              <a:gd name="T75" fmla="*/ 17 h 92"/>
              <a:gd name="T76" fmla="*/ 19 w 83"/>
              <a:gd name="T77" fmla="*/ 17 h 92"/>
              <a:gd name="T78" fmla="*/ 46 w 83"/>
              <a:gd name="T79" fmla="*/ 60 h 92"/>
              <a:gd name="T80" fmla="*/ 66 w 83"/>
              <a:gd name="T81" fmla="*/ 39 h 92"/>
              <a:gd name="T82" fmla="*/ 68 w 83"/>
              <a:gd name="T83" fmla="*/ 40 h 92"/>
              <a:gd name="T84" fmla="*/ 68 w 83"/>
              <a:gd name="T85" fmla="*/ 43 h 92"/>
              <a:gd name="T86" fmla="*/ 49 w 83"/>
              <a:gd name="T87" fmla="*/ 6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" h="92">
                <a:moveTo>
                  <a:pt x="64" y="60"/>
                </a:moveTo>
                <a:cubicBezTo>
                  <a:pt x="68" y="60"/>
                  <a:pt x="72" y="58"/>
                  <a:pt x="75" y="54"/>
                </a:cubicBezTo>
                <a:cubicBezTo>
                  <a:pt x="80" y="49"/>
                  <a:pt x="83" y="33"/>
                  <a:pt x="79" y="24"/>
                </a:cubicBezTo>
                <a:cubicBezTo>
                  <a:pt x="79" y="23"/>
                  <a:pt x="78" y="23"/>
                  <a:pt x="78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2" y="26"/>
                  <a:pt x="68" y="27"/>
                  <a:pt x="64" y="28"/>
                </a:cubicBezTo>
                <a:cubicBezTo>
                  <a:pt x="61" y="29"/>
                  <a:pt x="57" y="30"/>
                  <a:pt x="54" y="32"/>
                </a:cubicBezTo>
                <a:cubicBezTo>
                  <a:pt x="50" y="35"/>
                  <a:pt x="48" y="38"/>
                  <a:pt x="48" y="42"/>
                </a:cubicBezTo>
                <a:cubicBezTo>
                  <a:pt x="48" y="44"/>
                  <a:pt x="48" y="46"/>
                  <a:pt x="50" y="48"/>
                </a:cubicBezTo>
                <a:cubicBezTo>
                  <a:pt x="49" y="49"/>
                  <a:pt x="48" y="50"/>
                  <a:pt x="47" y="51"/>
                </a:cubicBezTo>
                <a:cubicBezTo>
                  <a:pt x="46" y="47"/>
                  <a:pt x="44" y="43"/>
                  <a:pt x="41" y="38"/>
                </a:cubicBezTo>
                <a:cubicBezTo>
                  <a:pt x="44" y="36"/>
                  <a:pt x="45" y="34"/>
                  <a:pt x="46" y="31"/>
                </a:cubicBezTo>
                <a:cubicBezTo>
                  <a:pt x="47" y="27"/>
                  <a:pt x="45" y="22"/>
                  <a:pt x="41" y="17"/>
                </a:cubicBezTo>
                <a:cubicBezTo>
                  <a:pt x="37" y="12"/>
                  <a:pt x="31" y="10"/>
                  <a:pt x="25" y="8"/>
                </a:cubicBezTo>
                <a:cubicBezTo>
                  <a:pt x="20" y="7"/>
                  <a:pt x="14" y="5"/>
                  <a:pt x="9" y="1"/>
                </a:cubicBezTo>
                <a:cubicBezTo>
                  <a:pt x="9" y="0"/>
                  <a:pt x="8" y="0"/>
                  <a:pt x="8" y="0"/>
                </a:cubicBezTo>
                <a:cubicBezTo>
                  <a:pt x="7" y="0"/>
                  <a:pt x="7" y="1"/>
                  <a:pt x="6" y="1"/>
                </a:cubicBezTo>
                <a:cubicBezTo>
                  <a:pt x="0" y="13"/>
                  <a:pt x="3" y="35"/>
                  <a:pt x="10" y="43"/>
                </a:cubicBezTo>
                <a:cubicBezTo>
                  <a:pt x="14" y="48"/>
                  <a:pt x="19" y="51"/>
                  <a:pt x="24" y="51"/>
                </a:cubicBezTo>
                <a:cubicBezTo>
                  <a:pt x="27" y="51"/>
                  <a:pt x="30" y="50"/>
                  <a:pt x="32" y="47"/>
                </a:cubicBezTo>
                <a:cubicBezTo>
                  <a:pt x="36" y="54"/>
                  <a:pt x="38" y="60"/>
                  <a:pt x="39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8" y="64"/>
                  <a:pt x="28" y="64"/>
                  <a:pt x="27" y="65"/>
                </a:cubicBezTo>
                <a:cubicBezTo>
                  <a:pt x="27" y="65"/>
                  <a:pt x="27" y="66"/>
                  <a:pt x="27" y="67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6" y="92"/>
                  <a:pt x="3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6"/>
                  <a:pt x="67" y="65"/>
                  <a:pt x="67" y="65"/>
                </a:cubicBezTo>
                <a:cubicBezTo>
                  <a:pt x="66" y="64"/>
                  <a:pt x="66" y="64"/>
                  <a:pt x="65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2"/>
                  <a:pt x="56" y="60"/>
                  <a:pt x="58" y="57"/>
                </a:cubicBezTo>
                <a:cubicBezTo>
                  <a:pt x="60" y="59"/>
                  <a:pt x="62" y="60"/>
                  <a:pt x="64" y="60"/>
                </a:cubicBezTo>
                <a:close/>
                <a:moveTo>
                  <a:pt x="49" y="64"/>
                </a:moveTo>
                <a:cubicBezTo>
                  <a:pt x="43" y="64"/>
                  <a:pt x="43" y="64"/>
                  <a:pt x="43" y="64"/>
                </a:cubicBezTo>
                <a:cubicBezTo>
                  <a:pt x="41" y="57"/>
                  <a:pt x="34" y="36"/>
                  <a:pt x="16" y="20"/>
                </a:cubicBezTo>
                <a:cubicBezTo>
                  <a:pt x="15" y="19"/>
                  <a:pt x="15" y="18"/>
                  <a:pt x="16" y="17"/>
                </a:cubicBezTo>
                <a:cubicBezTo>
                  <a:pt x="17" y="16"/>
                  <a:pt x="18" y="16"/>
                  <a:pt x="19" y="17"/>
                </a:cubicBezTo>
                <a:cubicBezTo>
                  <a:pt x="36" y="33"/>
                  <a:pt x="44" y="51"/>
                  <a:pt x="46" y="60"/>
                </a:cubicBezTo>
                <a:cubicBezTo>
                  <a:pt x="50" y="54"/>
                  <a:pt x="56" y="44"/>
                  <a:pt x="66" y="39"/>
                </a:cubicBezTo>
                <a:cubicBezTo>
                  <a:pt x="67" y="39"/>
                  <a:pt x="68" y="39"/>
                  <a:pt x="68" y="40"/>
                </a:cubicBezTo>
                <a:cubicBezTo>
                  <a:pt x="69" y="41"/>
                  <a:pt x="68" y="42"/>
                  <a:pt x="68" y="43"/>
                </a:cubicBezTo>
                <a:cubicBezTo>
                  <a:pt x="58" y="48"/>
                  <a:pt x="52" y="59"/>
                  <a:pt x="49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5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60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732A2-9FFD-4DCB-991C-CD8CCC9A0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83" y="6479036"/>
            <a:ext cx="6105877" cy="383119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cs typeface="Calibri"/>
              </a:rPr>
              <a:t>Source: IEA 2018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FD1F0-FBC5-4E9A-8ED0-69C844873BAA}"/>
              </a:ext>
            </a:extLst>
          </p:cNvPr>
          <p:cNvSpPr>
            <a:spLocks noGrp="1"/>
          </p:cNvSpPr>
          <p:nvPr/>
        </p:nvSpPr>
        <p:spPr>
          <a:xfrm>
            <a:off x="356558" y="450393"/>
            <a:ext cx="8229600" cy="595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0AB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Growth in Electric Vehicle Growth Projections</a:t>
            </a:r>
          </a:p>
        </p:txBody>
      </p:sp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4F206EF-95AA-41DF-BA63-60B32BAB8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4" y="1501567"/>
            <a:ext cx="5662461" cy="4022419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38EEDF-EB94-4C55-96E2-9C5B003BE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01" y="1501567"/>
            <a:ext cx="5662461" cy="40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8B36-9FA4-E343-9862-F4BA2B7E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Composition of the vehicle fleet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6E1D6-CC74-1A4E-86F7-8107223EF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SIAM 2017, </a:t>
            </a:r>
            <a:r>
              <a:rPr lang="en-US" dirty="0" err="1">
                <a:latin typeface="Century Gothic" panose="020B0502020202020204" pitchFamily="34" charset="0"/>
              </a:rPr>
              <a:t>Jhunjhunwala</a:t>
            </a:r>
            <a:r>
              <a:rPr lang="en-US" dirty="0">
                <a:latin typeface="Century Gothic" panose="020B0502020202020204" pitchFamily="34" charset="0"/>
              </a:rPr>
              <a:t> and Kaur 2018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661D6FE-6D26-9244-B751-88E7E368AD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0587" y="961354"/>
          <a:ext cx="5748019" cy="342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22F8CA-A2E4-6A43-AA38-24F98476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98586"/>
            <a:ext cx="10538012" cy="1777212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Century Gothic" panose="020B0502020202020204" pitchFamily="34" charset="0"/>
              </a:rPr>
              <a:t>98% of the vehicles: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small and affordable vehicles (two-wheelers and economy cars)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public transport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goods vehicles (three-wheelers, small goods vehicles, buses and trucks)</a:t>
            </a:r>
          </a:p>
          <a:p>
            <a:pPr lvl="0"/>
            <a:r>
              <a:rPr lang="en-US" sz="2000" dirty="0">
                <a:latin typeface="Century Gothic" panose="020B0502020202020204" pitchFamily="34" charset="0"/>
              </a:rPr>
              <a:t>Only 2% of the vehicles are high end cars, unlike in developed countries</a:t>
            </a:r>
            <a:endParaRPr lang="en-IN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5FE520-8189-C944-B5F0-8CE5FB0DC0DE}"/>
              </a:ext>
            </a:extLst>
          </p:cNvPr>
          <p:cNvGraphicFramePr/>
          <p:nvPr>
            <p:extLst/>
          </p:nvPr>
        </p:nvGraphicFramePr>
        <p:xfrm>
          <a:off x="5679728" y="671595"/>
          <a:ext cx="6512272" cy="458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272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4C13-1686-3E42-9D41-A47EACF9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Trip lengths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3AA60-118E-3144-989D-F19FD2730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>
                <a:latin typeface="Century Gothic" panose="020B0502020202020204" pitchFamily="34" charset="0"/>
              </a:rPr>
              <a:t>Census 2011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F1FA63-433E-4C4B-8410-2FDA8DB6A32B}"/>
              </a:ext>
            </a:extLst>
          </p:cNvPr>
          <p:cNvSpPr txBox="1">
            <a:spLocks/>
          </p:cNvSpPr>
          <p:nvPr/>
        </p:nvSpPr>
        <p:spPr>
          <a:xfrm>
            <a:off x="6544734" y="1068553"/>
            <a:ext cx="4880587" cy="1606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entury Gothic" panose="020B0502020202020204" pitchFamily="34" charset="0"/>
              </a:rPr>
              <a:t>High urban densities. India lives and moves differently. 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 average vehicle would travel much less in India as compared to the developed world</a:t>
            </a:r>
          </a:p>
          <a:p>
            <a:pPr marL="0" indent="0">
              <a:buNone/>
            </a:pPr>
            <a:endParaRPr lang="en-IN" sz="2000" dirty="0">
              <a:latin typeface="Century Gothic" panose="020B0502020202020204" pitchFamily="34" charset="0"/>
            </a:endParaRPr>
          </a:p>
          <a:p>
            <a:pPr marL="457188" lvl="1" indent="0">
              <a:buNone/>
            </a:pPr>
            <a:endParaRPr lang="en-IN" sz="1600" dirty="0">
              <a:latin typeface="Century Gothic" panose="020B0502020202020204" pitchFamily="34" charset="0"/>
            </a:endParaRPr>
          </a:p>
          <a:p>
            <a:endParaRPr lang="en-IN" sz="2000" dirty="0"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9DC697-98AF-A342-BD62-EF74120187B5}"/>
              </a:ext>
            </a:extLst>
          </p:cNvPr>
          <p:cNvSpPr/>
          <p:nvPr/>
        </p:nvSpPr>
        <p:spPr>
          <a:xfrm>
            <a:off x="6577839" y="2891353"/>
            <a:ext cx="1095258" cy="1128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71%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A7D378-C69B-FA47-8389-D21DFD0023C3}"/>
              </a:ext>
            </a:extLst>
          </p:cNvPr>
          <p:cNvSpPr/>
          <p:nvPr/>
        </p:nvSpPr>
        <p:spPr>
          <a:xfrm>
            <a:off x="6577839" y="4200476"/>
            <a:ext cx="1095258" cy="10517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4E813-3F6B-DE4B-B5DC-905B6F214E9E}"/>
              </a:ext>
            </a:extLst>
          </p:cNvPr>
          <p:cNvSpPr txBox="1"/>
          <p:nvPr/>
        </p:nvSpPr>
        <p:spPr>
          <a:xfrm>
            <a:off x="7876625" y="3316965"/>
            <a:ext cx="361807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 the trips are of less than 5 km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4DDEA-6272-F54E-935B-BD3F8CE71372}"/>
              </a:ext>
            </a:extLst>
          </p:cNvPr>
          <p:cNvSpPr txBox="1"/>
          <p:nvPr/>
        </p:nvSpPr>
        <p:spPr>
          <a:xfrm>
            <a:off x="7876625" y="4426434"/>
            <a:ext cx="3618077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 the trips are of length greater than 10 km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9B9CA36-8C59-A148-87FA-6403700EE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298" y="950885"/>
            <a:ext cx="5494115" cy="390885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C19B0-7B09-874B-BD18-1DF3655C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1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DE70-17DC-1947-BEE4-865479A4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Electric Mobility forum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CD93A-1B7E-FD44-8129-2D4099529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63822-EAC8-0A4D-B383-676903DB9A1E}"/>
              </a:ext>
            </a:extLst>
          </p:cNvPr>
          <p:cNvSpPr txBox="1"/>
          <p:nvPr/>
        </p:nvSpPr>
        <p:spPr>
          <a:xfrm>
            <a:off x="586593" y="4976797"/>
            <a:ext cx="2207941" cy="1015663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400" b="1" dirty="0"/>
              <a:t>Convening</a:t>
            </a:r>
          </a:p>
          <a:p>
            <a:pPr algn="ctr"/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95B73-2B74-404E-A17F-4295D9832B8A}"/>
              </a:ext>
            </a:extLst>
          </p:cNvPr>
          <p:cNvSpPr txBox="1"/>
          <p:nvPr/>
        </p:nvSpPr>
        <p:spPr>
          <a:xfrm>
            <a:off x="4947705" y="4976797"/>
            <a:ext cx="2207941" cy="1015663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400" b="1" dirty="0"/>
              <a:t>Mentoring</a:t>
            </a:r>
          </a:p>
          <a:p>
            <a:pPr algn="ctr"/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10B2B-E36A-2C4E-8A30-4CAD08230B45}"/>
              </a:ext>
            </a:extLst>
          </p:cNvPr>
          <p:cNvSpPr txBox="1"/>
          <p:nvPr/>
        </p:nvSpPr>
        <p:spPr>
          <a:xfrm>
            <a:off x="9311202" y="4967187"/>
            <a:ext cx="2207941" cy="1015663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400" b="1" dirty="0"/>
              <a:t>Scaling </a:t>
            </a: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F0AB98-F8D4-EF47-A003-0EC91F9B0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62" b="50605"/>
          <a:stretch/>
        </p:blipFill>
        <p:spPr>
          <a:xfrm>
            <a:off x="588433" y="1068553"/>
            <a:ext cx="10972799" cy="35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ar parked in front of a sign&#10;&#10;Description automatically generated">
            <a:extLst>
              <a:ext uri="{FF2B5EF4-FFF2-40B4-BE49-F238E27FC236}">
                <a16:creationId xmlns:a16="http://schemas.microsoft.com/office/drawing/2014/main" id="{0EB80FFB-FC02-9140-89BB-244BFE7C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1" y="255318"/>
            <a:ext cx="4374551" cy="60581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C780CE-A248-DE42-BACB-ACC29DA59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41" y="4176939"/>
            <a:ext cx="2932981" cy="8631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4624E4-6A17-A74F-899C-16E08CE8A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701" y="4295150"/>
            <a:ext cx="3095625" cy="666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6F0052-8EE8-404E-B173-EC5053904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050" y="4920069"/>
            <a:ext cx="1744206" cy="86311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24C274-56CB-0545-AEB2-7009B38A261E}"/>
              </a:ext>
            </a:extLst>
          </p:cNvPr>
          <p:cNvSpPr/>
          <p:nvPr/>
        </p:nvSpPr>
        <p:spPr>
          <a:xfrm>
            <a:off x="5594050" y="56671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Center for Battery Engineering EVs (CBEEV),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IIT Madras </a:t>
            </a:r>
          </a:p>
        </p:txBody>
      </p:sp>
    </p:spTree>
    <p:extLst>
      <p:ext uri="{BB962C8B-B14F-4D97-AF65-F5344CB8AC3E}">
        <p14:creationId xmlns:p14="http://schemas.microsoft.com/office/powerpoint/2010/main" val="271559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141B-2CF0-9E45-9730-0DC59091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Pillars of an electric mobility ecosystem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C2252-854C-AB48-98C8-523BFA84A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84740C-D9FD-DD41-B803-9211D4F549BC}"/>
              </a:ext>
            </a:extLst>
          </p:cNvPr>
          <p:cNvGraphicFramePr/>
          <p:nvPr>
            <p:extLst/>
          </p:nvPr>
        </p:nvGraphicFramePr>
        <p:xfrm>
          <a:off x="4525096" y="1632013"/>
          <a:ext cx="3141807" cy="359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8F7E065-48B1-6A4B-AF47-307CE3C65B72}"/>
              </a:ext>
            </a:extLst>
          </p:cNvPr>
          <p:cNvSpPr txBox="1"/>
          <p:nvPr/>
        </p:nvSpPr>
        <p:spPr>
          <a:xfrm>
            <a:off x="7666903" y="1611166"/>
            <a:ext cx="3249279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RE-ENERGISING SYSTEMS 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Charging and swapping infrastructure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210642-0EF5-E543-AF0E-41DFC7182FBD}"/>
              </a:ext>
            </a:extLst>
          </p:cNvPr>
          <p:cNvSpPr txBox="1"/>
          <p:nvPr/>
        </p:nvSpPr>
        <p:spPr>
          <a:xfrm>
            <a:off x="7666903" y="4115460"/>
            <a:ext cx="3249279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OTHER FACTORS 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Manufacturing capacity, research and development, power grid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65CCCE-3E95-0348-AD9C-82DADAFC99CD}"/>
              </a:ext>
            </a:extLst>
          </p:cNvPr>
          <p:cNvSpPr txBox="1"/>
          <p:nvPr/>
        </p:nvSpPr>
        <p:spPr>
          <a:xfrm>
            <a:off x="1275817" y="1611166"/>
            <a:ext cx="3249279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ELECTRIC VEHICLE</a:t>
            </a:r>
          </a:p>
          <a:p>
            <a:pPr algn="r"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All-electric, plug-in hybrid, hybrid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0726C0-1701-1C4B-8287-475C3391C73E}"/>
              </a:ext>
            </a:extLst>
          </p:cNvPr>
          <p:cNvSpPr txBox="1"/>
          <p:nvPr/>
        </p:nvSpPr>
        <p:spPr>
          <a:xfrm>
            <a:off x="1275817" y="3961571"/>
            <a:ext cx="3249279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BATTERIES </a:t>
            </a:r>
          </a:p>
          <a:p>
            <a:pPr algn="r"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Lithium Ion batteries – NMC, LTO, LFP</a:t>
            </a:r>
          </a:p>
          <a:p>
            <a:pPr algn="r"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Battery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655578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Z2vwCTeUWHWUlz3yEw8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WpP7noYUm4zZ5cDVEo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.kZiDQhkO13y.m1NNY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navGiZUEaqVS84NmOe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jRYil1ikS.29VdQ4qxi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8f73F.p0y7L2d7XuNS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1_WRI-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9_ZZO793_Template">
  <a:themeElements>
    <a:clrScheme name="Current">
      <a:dk1>
        <a:srgbClr val="000000"/>
      </a:dk1>
      <a:lt1>
        <a:srgbClr val="FFFFFF"/>
      </a:lt1>
      <a:dk2>
        <a:srgbClr val="273763"/>
      </a:dk2>
      <a:lt2>
        <a:srgbClr val="FFFFFF"/>
      </a:lt2>
      <a:accent1>
        <a:srgbClr val="D4CDC9"/>
      </a:accent1>
      <a:accent2>
        <a:srgbClr val="ECA79E"/>
      </a:accent2>
      <a:accent3>
        <a:srgbClr val="D6432F"/>
      </a:accent3>
      <a:accent4>
        <a:srgbClr val="19233F"/>
      </a:accent4>
      <a:accent5>
        <a:srgbClr val="FF6600"/>
      </a:accent5>
      <a:accent6>
        <a:srgbClr val="808080"/>
      </a:accent6>
      <a:hlink>
        <a:srgbClr val="D6432F"/>
      </a:hlink>
      <a:folHlink>
        <a:srgbClr val="19233F"/>
      </a:folHlink>
    </a:clrScheme>
    <a:fontScheme name="Custom 114">
      <a:majorFont>
        <a:latin typeface="Proxima Nova Bl"/>
        <a:ea typeface="ＭＳ Ｐゴシック"/>
        <a:cs typeface=""/>
      </a:majorFont>
      <a:minorFont>
        <a:latin typeface="Proxima Nova R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273763"/>
        </a:dk2>
        <a:lt2>
          <a:srgbClr val="FFFFFF"/>
        </a:lt2>
        <a:accent1>
          <a:srgbClr val="D4CDC9"/>
        </a:accent1>
        <a:accent2>
          <a:srgbClr val="ECA79E"/>
        </a:accent2>
        <a:accent3>
          <a:srgbClr val="D6432F"/>
        </a:accent3>
        <a:accent4>
          <a:srgbClr val="19233F"/>
        </a:accent4>
        <a:accent5>
          <a:srgbClr val="FF6600"/>
        </a:accent5>
        <a:accent6>
          <a:srgbClr val="808080"/>
        </a:accent6>
        <a:hlink>
          <a:srgbClr val="D6432F"/>
        </a:hlink>
        <a:folHlink>
          <a:srgbClr val="19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WRI-temp (3)</Template>
  <TotalTime>5861</TotalTime>
  <Words>379</Words>
  <Application>Microsoft Macintosh PowerPoint</Application>
  <PresentationFormat>Widescreen</PresentationFormat>
  <Paragraphs>89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Georgia</vt:lpstr>
      <vt:lpstr>Proxima Nova Rg</vt:lpstr>
      <vt:lpstr>1_WRI-temp2</vt:lpstr>
      <vt:lpstr>19_ZZO793_Template</vt:lpstr>
      <vt:lpstr>Office Theme</vt:lpstr>
      <vt:lpstr>think-cell Slide</vt:lpstr>
      <vt:lpstr>PowerPoint Presentation</vt:lpstr>
      <vt:lpstr>Improved air quality in Indian cities </vt:lpstr>
      <vt:lpstr>Potential gains from EV</vt:lpstr>
      <vt:lpstr>PowerPoint Presentation</vt:lpstr>
      <vt:lpstr>Composition of the vehicle fleet </vt:lpstr>
      <vt:lpstr>Trip lengths</vt:lpstr>
      <vt:lpstr>Electric Mobility forum </vt:lpstr>
      <vt:lpstr>PowerPoint Presentation</vt:lpstr>
      <vt:lpstr>Pillars of an electric mobility ecosystem </vt:lpstr>
      <vt:lpstr>Thank You </vt:lpstr>
    </vt:vector>
  </TitlesOfParts>
  <Company>WRI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Yasmine Alotaibi</dc:creator>
  <cp:lastModifiedBy>Sarika Panda</cp:lastModifiedBy>
  <cp:revision>258</cp:revision>
  <dcterms:created xsi:type="dcterms:W3CDTF">2015-03-20T19:49:17Z</dcterms:created>
  <dcterms:modified xsi:type="dcterms:W3CDTF">2019-10-30T03:43:31Z</dcterms:modified>
</cp:coreProperties>
</file>